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9" r:id="rId3"/>
    <p:sldId id="260" r:id="rId4"/>
    <p:sldId id="262" r:id="rId5"/>
    <p:sldId id="263" r:id="rId6"/>
    <p:sldId id="264" r:id="rId7"/>
    <p:sldId id="311" r:id="rId8"/>
    <p:sldId id="265" r:id="rId9"/>
    <p:sldId id="313" r:id="rId10"/>
    <p:sldId id="289" r:id="rId11"/>
    <p:sldId id="314" r:id="rId12"/>
    <p:sldId id="315" r:id="rId13"/>
    <p:sldId id="290" r:id="rId14"/>
    <p:sldId id="270" r:id="rId15"/>
    <p:sldId id="295" r:id="rId16"/>
    <p:sldId id="296" r:id="rId17"/>
    <p:sldId id="297" r:id="rId18"/>
    <p:sldId id="298" r:id="rId19"/>
    <p:sldId id="299" r:id="rId20"/>
    <p:sldId id="300" r:id="rId21"/>
    <p:sldId id="316" r:id="rId22"/>
    <p:sldId id="317" r:id="rId23"/>
    <p:sldId id="318" r:id="rId24"/>
    <p:sldId id="301" r:id="rId25"/>
    <p:sldId id="302" r:id="rId26"/>
    <p:sldId id="28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7" userDrawn="1">
          <p15:clr>
            <a:srgbClr val="A4A3A4"/>
          </p15:clr>
        </p15:guide>
        <p15:guide id="2" pos="529" userDrawn="1">
          <p15:clr>
            <a:srgbClr val="A4A3A4"/>
          </p15:clr>
        </p15:guide>
        <p15:guide id="3" orient="horz" pos="845" userDrawn="1">
          <p15:clr>
            <a:srgbClr val="A4A3A4"/>
          </p15:clr>
        </p15:guide>
        <p15:guide id="4" orient="horz" pos="4065" userDrawn="1">
          <p15:clr>
            <a:srgbClr val="A4A3A4"/>
          </p15:clr>
        </p15:guide>
        <p15:guide id="5" orient="horz" pos="3793" userDrawn="1">
          <p15:clr>
            <a:srgbClr val="A4A3A4"/>
          </p15:clr>
        </p15:guide>
        <p15:guide id="6" pos="7151" userDrawn="1">
          <p15:clr>
            <a:srgbClr val="A4A3A4"/>
          </p15:clr>
        </p15:guide>
        <p15:guide id="7" orient="horz" userDrawn="1">
          <p15:clr>
            <a:srgbClr val="A4A3A4"/>
          </p15:clr>
        </p15:guide>
        <p15:guide id="8" orient="horz" pos="2160" userDrawn="1">
          <p15:clr>
            <a:srgbClr val="A4A3A4"/>
          </p15:clr>
        </p15:guide>
        <p15:guide id="9"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s" initials="w" lastIdx="2" clrIdx="0">
    <p:extLst>
      <p:ext uri="{19B8F6BF-5375-455C-9EA6-DF929625EA0E}">
        <p15:presenceInfo xmlns:p15="http://schemas.microsoft.com/office/powerpoint/2012/main" userId="381794a3645916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1717"/>
    <a:srgbClr val="770504"/>
    <a:srgbClr val="F877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86"/>
    <p:restoredTop sz="94724"/>
  </p:normalViewPr>
  <p:slideViewPr>
    <p:cSldViewPr snapToGrid="0" snapToObjects="1">
      <p:cViewPr varScale="1">
        <p:scale>
          <a:sx n="107" d="100"/>
          <a:sy n="107" d="100"/>
        </p:scale>
        <p:origin x="528" y="78"/>
      </p:cViewPr>
      <p:guideLst>
        <p:guide orient="horz" pos="527"/>
        <p:guide pos="529"/>
        <p:guide orient="horz" pos="845"/>
        <p:guide orient="horz" pos="4065"/>
        <p:guide orient="horz" pos="3793"/>
        <p:guide pos="7151"/>
        <p:guide orient="horz"/>
        <p:guide orient="horz" pos="2160"/>
        <p:guide pos="3840"/>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image" Target="../media/image22.wmf"/><Relationship Id="rId3" Type="http://schemas.openxmlformats.org/officeDocument/2006/relationships/image" Target="../media/image12.wmf"/><Relationship Id="rId7" Type="http://schemas.openxmlformats.org/officeDocument/2006/relationships/image" Target="../media/image16.wmf"/><Relationship Id="rId12" Type="http://schemas.openxmlformats.org/officeDocument/2006/relationships/image" Target="../media/image21.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11" Type="http://schemas.openxmlformats.org/officeDocument/2006/relationships/image" Target="../media/image20.wmf"/><Relationship Id="rId5" Type="http://schemas.openxmlformats.org/officeDocument/2006/relationships/image" Target="../media/image14.wmf"/><Relationship Id="rId10" Type="http://schemas.openxmlformats.org/officeDocument/2006/relationships/image" Target="../media/image19.wmf"/><Relationship Id="rId4" Type="http://schemas.openxmlformats.org/officeDocument/2006/relationships/image" Target="../media/image13.wmf"/><Relationship Id="rId9"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8DF2C-48CD-2F47-94CA-CD8AC056331B}" type="datetimeFigureOut">
              <a:rPr kumimoji="1" lang="zh-CN" altLang="en-US" smtClean="0"/>
              <a:t>2022/7/17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A7046-F370-CA44-A09C-93B5FDE04322}" type="slidenum">
              <a:rPr kumimoji="1" lang="zh-CN" altLang="en-US" smtClean="0"/>
              <a:t>‹#›</a:t>
            </a:fld>
            <a:endParaRPr kumimoji="1" lang="zh-CN" altLang="en-US"/>
          </a:p>
        </p:txBody>
      </p:sp>
    </p:spTree>
    <p:extLst>
      <p:ext uri="{BB962C8B-B14F-4D97-AF65-F5344CB8AC3E}">
        <p14:creationId xmlns:p14="http://schemas.microsoft.com/office/powerpoint/2010/main" val="955720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a:t>
            </a:fld>
            <a:endParaRPr kumimoji="1" lang="zh-CN" altLang="en-US"/>
          </a:p>
        </p:txBody>
      </p:sp>
    </p:spTree>
    <p:extLst>
      <p:ext uri="{BB962C8B-B14F-4D97-AF65-F5344CB8AC3E}">
        <p14:creationId xmlns:p14="http://schemas.microsoft.com/office/powerpoint/2010/main" val="3269089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11</a:t>
            </a:fld>
            <a:endParaRPr kumimoji="1" lang="zh-CN" altLang="en-US"/>
          </a:p>
        </p:txBody>
      </p:sp>
    </p:spTree>
    <p:extLst>
      <p:ext uri="{BB962C8B-B14F-4D97-AF65-F5344CB8AC3E}">
        <p14:creationId xmlns:p14="http://schemas.microsoft.com/office/powerpoint/2010/main" val="202939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12</a:t>
            </a:fld>
            <a:endParaRPr kumimoji="1" lang="zh-CN" altLang="en-US"/>
          </a:p>
        </p:txBody>
      </p:sp>
    </p:spTree>
    <p:extLst>
      <p:ext uri="{BB962C8B-B14F-4D97-AF65-F5344CB8AC3E}">
        <p14:creationId xmlns:p14="http://schemas.microsoft.com/office/powerpoint/2010/main" val="634492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13</a:t>
            </a:fld>
            <a:endParaRPr kumimoji="1" lang="zh-CN" altLang="en-US"/>
          </a:p>
        </p:txBody>
      </p:sp>
    </p:spTree>
    <p:extLst>
      <p:ext uri="{BB962C8B-B14F-4D97-AF65-F5344CB8AC3E}">
        <p14:creationId xmlns:p14="http://schemas.microsoft.com/office/powerpoint/2010/main" val="112728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14</a:t>
            </a:fld>
            <a:endParaRPr kumimoji="1" lang="zh-CN" altLang="en-US"/>
          </a:p>
        </p:txBody>
      </p:sp>
    </p:spTree>
    <p:extLst>
      <p:ext uri="{BB962C8B-B14F-4D97-AF65-F5344CB8AC3E}">
        <p14:creationId xmlns:p14="http://schemas.microsoft.com/office/powerpoint/2010/main" val="2632122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15</a:t>
            </a:fld>
            <a:endParaRPr kumimoji="1" lang="zh-CN" altLang="en-US"/>
          </a:p>
        </p:txBody>
      </p:sp>
    </p:spTree>
    <p:extLst>
      <p:ext uri="{BB962C8B-B14F-4D97-AF65-F5344CB8AC3E}">
        <p14:creationId xmlns:p14="http://schemas.microsoft.com/office/powerpoint/2010/main" val="3729605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16</a:t>
            </a:fld>
            <a:endParaRPr kumimoji="1" lang="zh-CN" altLang="en-US"/>
          </a:p>
        </p:txBody>
      </p:sp>
    </p:spTree>
    <p:extLst>
      <p:ext uri="{BB962C8B-B14F-4D97-AF65-F5344CB8AC3E}">
        <p14:creationId xmlns:p14="http://schemas.microsoft.com/office/powerpoint/2010/main" val="3076857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17</a:t>
            </a:fld>
            <a:endParaRPr kumimoji="1" lang="zh-CN" altLang="en-US"/>
          </a:p>
        </p:txBody>
      </p:sp>
    </p:spTree>
    <p:extLst>
      <p:ext uri="{BB962C8B-B14F-4D97-AF65-F5344CB8AC3E}">
        <p14:creationId xmlns:p14="http://schemas.microsoft.com/office/powerpoint/2010/main" val="608319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18</a:t>
            </a:fld>
            <a:endParaRPr kumimoji="1" lang="zh-CN" altLang="en-US"/>
          </a:p>
        </p:txBody>
      </p:sp>
    </p:spTree>
    <p:extLst>
      <p:ext uri="{BB962C8B-B14F-4D97-AF65-F5344CB8AC3E}">
        <p14:creationId xmlns:p14="http://schemas.microsoft.com/office/powerpoint/2010/main" val="3331763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19</a:t>
            </a:fld>
            <a:endParaRPr kumimoji="1" lang="zh-CN" altLang="en-US"/>
          </a:p>
        </p:txBody>
      </p:sp>
    </p:spTree>
    <p:extLst>
      <p:ext uri="{BB962C8B-B14F-4D97-AF65-F5344CB8AC3E}">
        <p14:creationId xmlns:p14="http://schemas.microsoft.com/office/powerpoint/2010/main" val="534706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20</a:t>
            </a:fld>
            <a:endParaRPr kumimoji="1" lang="zh-CN" altLang="en-US"/>
          </a:p>
        </p:txBody>
      </p:sp>
    </p:spTree>
    <p:extLst>
      <p:ext uri="{BB962C8B-B14F-4D97-AF65-F5344CB8AC3E}">
        <p14:creationId xmlns:p14="http://schemas.microsoft.com/office/powerpoint/2010/main" val="188943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a:t>
            </a:fld>
            <a:endParaRPr kumimoji="1" lang="zh-CN" altLang="en-US"/>
          </a:p>
        </p:txBody>
      </p:sp>
    </p:spTree>
    <p:extLst>
      <p:ext uri="{BB962C8B-B14F-4D97-AF65-F5344CB8AC3E}">
        <p14:creationId xmlns:p14="http://schemas.microsoft.com/office/powerpoint/2010/main" val="124210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21</a:t>
            </a:fld>
            <a:endParaRPr kumimoji="1" lang="zh-CN" altLang="en-US"/>
          </a:p>
        </p:txBody>
      </p:sp>
    </p:spTree>
    <p:extLst>
      <p:ext uri="{BB962C8B-B14F-4D97-AF65-F5344CB8AC3E}">
        <p14:creationId xmlns:p14="http://schemas.microsoft.com/office/powerpoint/2010/main" val="511504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22</a:t>
            </a:fld>
            <a:endParaRPr kumimoji="1" lang="zh-CN" altLang="en-US"/>
          </a:p>
        </p:txBody>
      </p:sp>
    </p:spTree>
    <p:extLst>
      <p:ext uri="{BB962C8B-B14F-4D97-AF65-F5344CB8AC3E}">
        <p14:creationId xmlns:p14="http://schemas.microsoft.com/office/powerpoint/2010/main" val="3975626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23</a:t>
            </a:fld>
            <a:endParaRPr kumimoji="1" lang="zh-CN" altLang="en-US"/>
          </a:p>
        </p:txBody>
      </p:sp>
    </p:spTree>
    <p:extLst>
      <p:ext uri="{BB962C8B-B14F-4D97-AF65-F5344CB8AC3E}">
        <p14:creationId xmlns:p14="http://schemas.microsoft.com/office/powerpoint/2010/main" val="3649381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24</a:t>
            </a:fld>
            <a:endParaRPr kumimoji="1" lang="zh-CN" altLang="en-US"/>
          </a:p>
        </p:txBody>
      </p:sp>
    </p:spTree>
    <p:extLst>
      <p:ext uri="{BB962C8B-B14F-4D97-AF65-F5344CB8AC3E}">
        <p14:creationId xmlns:p14="http://schemas.microsoft.com/office/powerpoint/2010/main" val="850032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25</a:t>
            </a:fld>
            <a:endParaRPr kumimoji="1" lang="zh-CN" altLang="en-US"/>
          </a:p>
        </p:txBody>
      </p:sp>
    </p:spTree>
    <p:extLst>
      <p:ext uri="{BB962C8B-B14F-4D97-AF65-F5344CB8AC3E}">
        <p14:creationId xmlns:p14="http://schemas.microsoft.com/office/powerpoint/2010/main" val="3833881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4</a:t>
            </a:fld>
            <a:endParaRPr kumimoji="1" lang="zh-CN" altLang="en-US"/>
          </a:p>
        </p:txBody>
      </p:sp>
    </p:spTree>
    <p:extLst>
      <p:ext uri="{BB962C8B-B14F-4D97-AF65-F5344CB8AC3E}">
        <p14:creationId xmlns:p14="http://schemas.microsoft.com/office/powerpoint/2010/main" val="242370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5</a:t>
            </a:fld>
            <a:endParaRPr kumimoji="1" lang="zh-CN" altLang="en-US"/>
          </a:p>
        </p:txBody>
      </p:sp>
    </p:spTree>
    <p:extLst>
      <p:ext uri="{BB962C8B-B14F-4D97-AF65-F5344CB8AC3E}">
        <p14:creationId xmlns:p14="http://schemas.microsoft.com/office/powerpoint/2010/main" val="299415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6</a:t>
            </a:fld>
            <a:endParaRPr kumimoji="1" lang="zh-CN" altLang="en-US"/>
          </a:p>
        </p:txBody>
      </p:sp>
    </p:spTree>
    <p:extLst>
      <p:ext uri="{BB962C8B-B14F-4D97-AF65-F5344CB8AC3E}">
        <p14:creationId xmlns:p14="http://schemas.microsoft.com/office/powerpoint/2010/main" val="410407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7</a:t>
            </a:fld>
            <a:endParaRPr kumimoji="1" lang="zh-CN" altLang="en-US"/>
          </a:p>
        </p:txBody>
      </p:sp>
    </p:spTree>
    <p:extLst>
      <p:ext uri="{BB962C8B-B14F-4D97-AF65-F5344CB8AC3E}">
        <p14:creationId xmlns:p14="http://schemas.microsoft.com/office/powerpoint/2010/main" val="1751851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8</a:t>
            </a:fld>
            <a:endParaRPr kumimoji="1" lang="zh-CN" altLang="en-US"/>
          </a:p>
        </p:txBody>
      </p:sp>
    </p:spTree>
    <p:extLst>
      <p:ext uri="{BB962C8B-B14F-4D97-AF65-F5344CB8AC3E}">
        <p14:creationId xmlns:p14="http://schemas.microsoft.com/office/powerpoint/2010/main" val="2074959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9</a:t>
            </a:fld>
            <a:endParaRPr kumimoji="1" lang="zh-CN" altLang="en-US"/>
          </a:p>
        </p:txBody>
      </p:sp>
    </p:spTree>
    <p:extLst>
      <p:ext uri="{BB962C8B-B14F-4D97-AF65-F5344CB8AC3E}">
        <p14:creationId xmlns:p14="http://schemas.microsoft.com/office/powerpoint/2010/main" val="389600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10</a:t>
            </a:fld>
            <a:endParaRPr kumimoji="1" lang="zh-CN" altLang="en-US"/>
          </a:p>
        </p:txBody>
      </p:sp>
    </p:spTree>
    <p:extLst>
      <p:ext uri="{BB962C8B-B14F-4D97-AF65-F5344CB8AC3E}">
        <p14:creationId xmlns:p14="http://schemas.microsoft.com/office/powerpoint/2010/main" val="3896792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897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01970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jp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jp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jp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jp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8.png"/><Relationship Id="rId4" Type="http://schemas.openxmlformats.org/officeDocument/2006/relationships/image" Target="../media/image6.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jp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53.png"/><Relationship Id="rId5" Type="http://schemas.openxmlformats.org/officeDocument/2006/relationships/image" Target="../media/image7.png"/><Relationship Id="rId10" Type="http://schemas.openxmlformats.org/officeDocument/2006/relationships/image" Target="../media/image52.png"/><Relationship Id="rId4" Type="http://schemas.openxmlformats.org/officeDocument/2006/relationships/image" Target="../media/image6.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jp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1.png"/><Relationship Id="rId3" Type="http://schemas.openxmlformats.org/officeDocument/2006/relationships/notesSlide" Target="../notesSlides/notesSlide16.xml"/><Relationship Id="rId7" Type="http://schemas.openxmlformats.org/officeDocument/2006/relationships/image" Target="../media/image8.png"/><Relationship Id="rId12" Type="http://schemas.openxmlformats.org/officeDocument/2006/relationships/image" Target="../media/image59.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png"/><Relationship Id="rId11" Type="http://schemas.openxmlformats.org/officeDocument/2006/relationships/oleObject" Target="../embeddings/oleObject20.bin"/><Relationship Id="rId5" Type="http://schemas.openxmlformats.org/officeDocument/2006/relationships/image" Target="../media/image6.png"/><Relationship Id="rId10" Type="http://schemas.openxmlformats.org/officeDocument/2006/relationships/image" Target="../media/image58.wmf"/><Relationship Id="rId4" Type="http://schemas.openxmlformats.org/officeDocument/2006/relationships/image" Target="../media/image2.jpg"/><Relationship Id="rId9" Type="http://schemas.openxmlformats.org/officeDocument/2006/relationships/oleObject" Target="../embeddings/oleObject19.bin"/><Relationship Id="rId14"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jp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jp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jp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3" Type="http://schemas.openxmlformats.org/officeDocument/2006/relationships/image" Target="../media/image12.wmf"/><Relationship Id="rId18" Type="http://schemas.openxmlformats.org/officeDocument/2006/relationships/oleObject" Target="../embeddings/oleObject6.bin"/><Relationship Id="rId26" Type="http://schemas.openxmlformats.org/officeDocument/2006/relationships/oleObject" Target="../embeddings/oleObject10.bin"/><Relationship Id="rId3" Type="http://schemas.openxmlformats.org/officeDocument/2006/relationships/notesSlide" Target="../notesSlides/notesSlide5.xml"/><Relationship Id="rId21" Type="http://schemas.openxmlformats.org/officeDocument/2006/relationships/image" Target="../media/image16.wmf"/><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image" Target="../media/image14.wmf"/><Relationship Id="rId25" Type="http://schemas.openxmlformats.org/officeDocument/2006/relationships/image" Target="../media/image18.wmf"/><Relationship Id="rId33" Type="http://schemas.openxmlformats.org/officeDocument/2006/relationships/image" Target="../media/image22.wmf"/><Relationship Id="rId2" Type="http://schemas.openxmlformats.org/officeDocument/2006/relationships/slideLayout" Target="../slideLayouts/slideLayout1.xml"/><Relationship Id="rId16" Type="http://schemas.openxmlformats.org/officeDocument/2006/relationships/oleObject" Target="../embeddings/oleObject5.bin"/><Relationship Id="rId20" Type="http://schemas.openxmlformats.org/officeDocument/2006/relationships/oleObject" Target="../embeddings/oleObject7.bin"/><Relationship Id="rId29" Type="http://schemas.openxmlformats.org/officeDocument/2006/relationships/image" Target="../media/image20.wmf"/><Relationship Id="rId1" Type="http://schemas.openxmlformats.org/officeDocument/2006/relationships/vmlDrawing" Target="../drawings/vmlDrawing1.vml"/><Relationship Id="rId6" Type="http://schemas.openxmlformats.org/officeDocument/2006/relationships/image" Target="../media/image7.png"/><Relationship Id="rId11" Type="http://schemas.openxmlformats.org/officeDocument/2006/relationships/image" Target="../media/image11.wmf"/><Relationship Id="rId24" Type="http://schemas.openxmlformats.org/officeDocument/2006/relationships/oleObject" Target="../embeddings/oleObject9.bin"/><Relationship Id="rId32" Type="http://schemas.openxmlformats.org/officeDocument/2006/relationships/oleObject" Target="../embeddings/oleObject13.bin"/><Relationship Id="rId5" Type="http://schemas.openxmlformats.org/officeDocument/2006/relationships/image" Target="../media/image6.png"/><Relationship Id="rId15" Type="http://schemas.openxmlformats.org/officeDocument/2006/relationships/image" Target="../media/image13.wmf"/><Relationship Id="rId23" Type="http://schemas.openxmlformats.org/officeDocument/2006/relationships/image" Target="../media/image17.wmf"/><Relationship Id="rId28" Type="http://schemas.openxmlformats.org/officeDocument/2006/relationships/oleObject" Target="../embeddings/oleObject11.bin"/><Relationship Id="rId10" Type="http://schemas.openxmlformats.org/officeDocument/2006/relationships/oleObject" Target="../embeddings/oleObject2.bin"/><Relationship Id="rId19" Type="http://schemas.openxmlformats.org/officeDocument/2006/relationships/image" Target="../media/image15.wmf"/><Relationship Id="rId31" Type="http://schemas.openxmlformats.org/officeDocument/2006/relationships/image" Target="../media/image21.wmf"/><Relationship Id="rId4" Type="http://schemas.openxmlformats.org/officeDocument/2006/relationships/image" Target="../media/image2.jpg"/><Relationship Id="rId9" Type="http://schemas.openxmlformats.org/officeDocument/2006/relationships/image" Target="../media/image10.wmf"/><Relationship Id="rId14" Type="http://schemas.openxmlformats.org/officeDocument/2006/relationships/oleObject" Target="../embeddings/oleObject4.bin"/><Relationship Id="rId22" Type="http://schemas.openxmlformats.org/officeDocument/2006/relationships/oleObject" Target="../embeddings/oleObject8.bin"/><Relationship Id="rId27" Type="http://schemas.openxmlformats.org/officeDocument/2006/relationships/image" Target="../media/image19.wmf"/><Relationship Id="rId30" Type="http://schemas.openxmlformats.org/officeDocument/2006/relationships/oleObject" Target="../embeddings/oleObject12.bin"/><Relationship Id="rId8"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oleObject" Target="../embeddings/oleObject16.bin"/><Relationship Id="rId18" Type="http://schemas.openxmlformats.org/officeDocument/2006/relationships/image" Target="../media/image27.wmf"/><Relationship Id="rId3" Type="http://schemas.openxmlformats.org/officeDocument/2006/relationships/notesSlide" Target="../notesSlides/notesSlide6.xml"/><Relationship Id="rId7" Type="http://schemas.openxmlformats.org/officeDocument/2006/relationships/image" Target="../media/image8.png"/><Relationship Id="rId12" Type="http://schemas.openxmlformats.org/officeDocument/2006/relationships/image" Target="../media/image28.png"/><Relationship Id="rId17" Type="http://schemas.openxmlformats.org/officeDocument/2006/relationships/oleObject" Target="../embeddings/oleObject18.bin"/><Relationship Id="rId2" Type="http://schemas.openxmlformats.org/officeDocument/2006/relationships/slideLayout" Target="../slideLayouts/slideLayout1.xml"/><Relationship Id="rId16" Type="http://schemas.openxmlformats.org/officeDocument/2006/relationships/image" Target="../media/image26.wmf"/><Relationship Id="rId1" Type="http://schemas.openxmlformats.org/officeDocument/2006/relationships/vmlDrawing" Target="../drawings/vmlDrawing2.vml"/><Relationship Id="rId6" Type="http://schemas.openxmlformats.org/officeDocument/2006/relationships/image" Target="../media/image7.png"/><Relationship Id="rId11" Type="http://schemas.openxmlformats.org/officeDocument/2006/relationships/image" Target="../media/image24.wmf"/><Relationship Id="rId5" Type="http://schemas.openxmlformats.org/officeDocument/2006/relationships/image" Target="../media/image6.png"/><Relationship Id="rId15" Type="http://schemas.openxmlformats.org/officeDocument/2006/relationships/oleObject" Target="../embeddings/oleObject17.bin"/><Relationship Id="rId10" Type="http://schemas.openxmlformats.org/officeDocument/2006/relationships/oleObject" Target="../embeddings/oleObject15.bin"/><Relationship Id="rId4" Type="http://schemas.openxmlformats.org/officeDocument/2006/relationships/image" Target="../media/image2.jpg"/><Relationship Id="rId9" Type="http://schemas.openxmlformats.org/officeDocument/2006/relationships/image" Target="../media/image23.wmf"/><Relationship Id="rId14" Type="http://schemas.openxmlformats.org/officeDocument/2006/relationships/image" Target="../media/image25.wmf"/></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jp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3.png"/><Relationship Id="rId5" Type="http://schemas.openxmlformats.org/officeDocument/2006/relationships/image" Target="../media/image7.png"/><Relationship Id="rId10" Type="http://schemas.openxmlformats.org/officeDocument/2006/relationships/image" Target="../media/image32.png"/><Relationship Id="rId4" Type="http://schemas.openxmlformats.org/officeDocument/2006/relationships/image" Target="../media/image6.png"/><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0B50F8-6F71-244C-9CD0-8D90C1B78A8F}"/>
              </a:ext>
            </a:extLst>
          </p:cNvPr>
          <p:cNvSpPr txBox="1"/>
          <p:nvPr/>
        </p:nvSpPr>
        <p:spPr>
          <a:xfrm>
            <a:off x="3810763" y="2503544"/>
            <a:ext cx="4570482" cy="923330"/>
          </a:xfrm>
          <a:prstGeom prst="rect">
            <a:avLst/>
          </a:prstGeom>
          <a:noFill/>
        </p:spPr>
        <p:txBody>
          <a:bodyPr wrap="none" rtlCol="0">
            <a:spAutoFit/>
          </a:bodyPr>
          <a:lstStyle/>
          <a:p>
            <a:pPr algn="ctr"/>
            <a:r>
              <a:rPr kumimoji="1" lang="zh-CN" altLang="en-US" sz="54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文献阅读分享</a:t>
            </a:r>
          </a:p>
        </p:txBody>
      </p:sp>
      <p:grpSp>
        <p:nvGrpSpPr>
          <p:cNvPr id="11" name="组合 10">
            <a:extLst>
              <a:ext uri="{FF2B5EF4-FFF2-40B4-BE49-F238E27FC236}">
                <a16:creationId xmlns:a16="http://schemas.microsoft.com/office/drawing/2014/main" id="{C158E0F3-6256-F644-A58F-EDD0735AF62A}"/>
              </a:ext>
            </a:extLst>
          </p:cNvPr>
          <p:cNvGrpSpPr/>
          <p:nvPr/>
        </p:nvGrpSpPr>
        <p:grpSpPr>
          <a:xfrm>
            <a:off x="0" y="79577"/>
            <a:ext cx="12192000" cy="3911656"/>
            <a:chOff x="0" y="79577"/>
            <a:chExt cx="12192000" cy="3911656"/>
          </a:xfrm>
        </p:grpSpPr>
        <p:pic>
          <p:nvPicPr>
            <p:cNvPr id="8" name="图片 7">
              <a:extLst>
                <a:ext uri="{FF2B5EF4-FFF2-40B4-BE49-F238E27FC236}">
                  <a16:creationId xmlns:a16="http://schemas.microsoft.com/office/drawing/2014/main" id="{40E6364D-C504-CE4D-A624-29D321C4017A}"/>
                </a:ext>
              </a:extLst>
            </p:cNvPr>
            <p:cNvPicPr>
              <a:picLocks noChangeAspect="1"/>
            </p:cNvPicPr>
            <p:nvPr/>
          </p:nvPicPr>
          <p:blipFill>
            <a:blip r:embed="rId3"/>
            <a:stretch>
              <a:fillRect/>
            </a:stretch>
          </p:blipFill>
          <p:spPr>
            <a:xfrm>
              <a:off x="5457713" y="1011739"/>
              <a:ext cx="1276573" cy="1125400"/>
            </a:xfrm>
            <a:prstGeom prst="rect">
              <a:avLst/>
            </a:prstGeom>
          </p:spPr>
        </p:pic>
        <p:pic>
          <p:nvPicPr>
            <p:cNvPr id="12" name="图片 11" descr="图片包含 游戏机, 物体, 钟表, 标志&#10;&#10;描述已自动生成">
              <a:extLst>
                <a:ext uri="{FF2B5EF4-FFF2-40B4-BE49-F238E27FC236}">
                  <a16:creationId xmlns:a16="http://schemas.microsoft.com/office/drawing/2014/main" id="{D4F94894-DA20-9B4C-921C-C088965EA70B}"/>
                </a:ext>
              </a:extLst>
            </p:cNvPr>
            <p:cNvPicPr>
              <a:picLocks noChangeAspect="1"/>
            </p:cNvPicPr>
            <p:nvPr/>
          </p:nvPicPr>
          <p:blipFill>
            <a:blip r:embed="rId4"/>
            <a:stretch>
              <a:fillRect/>
            </a:stretch>
          </p:blipFill>
          <p:spPr>
            <a:xfrm>
              <a:off x="4572686" y="79577"/>
              <a:ext cx="3046628" cy="615185"/>
            </a:xfrm>
            <a:prstGeom prst="rect">
              <a:avLst/>
            </a:prstGeom>
          </p:spPr>
        </p:pic>
        <p:cxnSp>
          <p:nvCxnSpPr>
            <p:cNvPr id="14" name="直线连接符 13">
              <a:extLst>
                <a:ext uri="{FF2B5EF4-FFF2-40B4-BE49-F238E27FC236}">
                  <a16:creationId xmlns:a16="http://schemas.microsoft.com/office/drawing/2014/main" id="{7F2D4315-2ADC-FF40-B7CA-36135AB34BA1}"/>
                </a:ext>
              </a:extLst>
            </p:cNvPr>
            <p:cNvCxnSpPr>
              <a:cxnSpLocks/>
            </p:cNvCxnSpPr>
            <p:nvPr/>
          </p:nvCxnSpPr>
          <p:spPr>
            <a:xfrm>
              <a:off x="0" y="3991233"/>
              <a:ext cx="12192000" cy="0"/>
            </a:xfrm>
            <a:prstGeom prst="line">
              <a:avLst/>
            </a:prstGeom>
            <a:ln w="571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310F0BB0-7264-C849-97A9-DC297BB1808D}"/>
              </a:ext>
            </a:extLst>
          </p:cNvPr>
          <p:cNvGrpSpPr/>
          <p:nvPr/>
        </p:nvGrpSpPr>
        <p:grpSpPr>
          <a:xfrm>
            <a:off x="5323689" y="4783562"/>
            <a:ext cx="1625766" cy="1201198"/>
            <a:chOff x="5323689" y="4783562"/>
            <a:chExt cx="1625766" cy="1201198"/>
          </a:xfrm>
        </p:grpSpPr>
        <p:sp>
          <p:nvSpPr>
            <p:cNvPr id="22" name="文本框 21">
              <a:extLst>
                <a:ext uri="{FF2B5EF4-FFF2-40B4-BE49-F238E27FC236}">
                  <a16:creationId xmlns:a16="http://schemas.microsoft.com/office/drawing/2014/main" id="{017FC6F7-49D7-B64C-B7F7-85BD7F5E49E5}"/>
                </a:ext>
              </a:extLst>
            </p:cNvPr>
            <p:cNvSpPr txBox="1"/>
            <p:nvPr/>
          </p:nvSpPr>
          <p:spPr>
            <a:xfrm>
              <a:off x="5323689" y="5707761"/>
              <a:ext cx="1625766" cy="276999"/>
            </a:xfrm>
            <a:prstGeom prst="rect">
              <a:avLst/>
            </a:prstGeom>
            <a:noFill/>
          </p:spPr>
          <p:txBody>
            <a:bodyPr wrap="none" rtlCol="0">
              <a:spAutoFit/>
            </a:bodyPr>
            <a:lstStyle/>
            <a:p>
              <a:pPr algn="ct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2022</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年</a:t>
              </a: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7</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月</a:t>
              </a: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17</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日</a:t>
              </a:r>
            </a:p>
          </p:txBody>
        </p:sp>
        <p:sp>
          <p:nvSpPr>
            <p:cNvPr id="5" name="文本框 4">
              <a:extLst>
                <a:ext uri="{FF2B5EF4-FFF2-40B4-BE49-F238E27FC236}">
                  <a16:creationId xmlns:a16="http://schemas.microsoft.com/office/drawing/2014/main" id="{4E643C11-2D16-6E4B-8233-AE9AF3B0F0C4}"/>
                </a:ext>
              </a:extLst>
            </p:cNvPr>
            <p:cNvSpPr txBox="1"/>
            <p:nvPr/>
          </p:nvSpPr>
          <p:spPr>
            <a:xfrm>
              <a:off x="5563338" y="4783562"/>
              <a:ext cx="1146468" cy="338554"/>
            </a:xfrm>
            <a:prstGeom prst="rect">
              <a:avLst/>
            </a:prstGeom>
            <a:noFill/>
          </p:spPr>
          <p:txBody>
            <a:bodyPr wrap="none" rtlCol="0">
              <a:spAutoFit/>
            </a:bodyPr>
            <a:lstStyle/>
            <a:p>
              <a:pPr algn="ctr"/>
              <a:r>
                <a:rPr kumimoji="1" lang="zh-CN" altLang="en-US" sz="1600" spc="900" dirty="0">
                  <a:latin typeface="Arial" panose="020B0604020202020204" pitchFamily="34" charset="0"/>
                  <a:ea typeface="Microsoft YaHei" panose="020B0503020204020204" pitchFamily="34" charset="-122"/>
                  <a:cs typeface="Arial" panose="020B0604020202020204" pitchFamily="34" charset="0"/>
                </a:rPr>
                <a:t>汇报人</a:t>
              </a:r>
            </a:p>
          </p:txBody>
        </p:sp>
        <p:sp>
          <p:nvSpPr>
            <p:cNvPr id="19" name="文本框 18">
              <a:extLst>
                <a:ext uri="{FF2B5EF4-FFF2-40B4-BE49-F238E27FC236}">
                  <a16:creationId xmlns:a16="http://schemas.microsoft.com/office/drawing/2014/main" id="{298A6AA9-FA4C-E24A-8F91-118C9DCA131C}"/>
                </a:ext>
              </a:extLst>
            </p:cNvPr>
            <p:cNvSpPr txBox="1"/>
            <p:nvPr/>
          </p:nvSpPr>
          <p:spPr>
            <a:xfrm>
              <a:off x="5665128" y="5143401"/>
              <a:ext cx="942887" cy="430887"/>
            </a:xfrm>
            <a:prstGeom prst="rect">
              <a:avLst/>
            </a:prstGeom>
            <a:noFill/>
          </p:spPr>
          <p:txBody>
            <a:bodyPr wrap="none" rtlCol="0">
              <a:spAutoFit/>
            </a:bodyPr>
            <a:lstStyle/>
            <a:p>
              <a:pPr algn="ctr"/>
              <a:r>
                <a:rPr kumimoji="1" lang="zh-CN" altLang="en-US" sz="2200" b="1" spc="300" dirty="0">
                  <a:latin typeface="Arial" panose="020B0604020202020204" pitchFamily="34" charset="0"/>
                  <a:ea typeface="Microsoft YaHei" panose="020B0503020204020204" pitchFamily="34" charset="-122"/>
                  <a:cs typeface="Arial" panose="020B0604020202020204" pitchFamily="34" charset="0"/>
                </a:rPr>
                <a:t>吴 申</a:t>
              </a:r>
            </a:p>
          </p:txBody>
        </p:sp>
      </p:grpSp>
    </p:spTree>
    <p:extLst>
      <p:ext uri="{BB962C8B-B14F-4D97-AF65-F5344CB8AC3E}">
        <p14:creationId xmlns:p14="http://schemas.microsoft.com/office/powerpoint/2010/main" val="1812155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4554452"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Performance Evaluation</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24" name="流程图: 延期 23">
            <a:extLst>
              <a:ext uri="{FF2B5EF4-FFF2-40B4-BE49-F238E27FC236}">
                <a16:creationId xmlns:a16="http://schemas.microsoft.com/office/drawing/2014/main" id="{6730D2EA-1D0A-4E44-B38E-94EA4E7971A9}"/>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2" name="文本框 1">
            <a:extLst>
              <a:ext uri="{FF2B5EF4-FFF2-40B4-BE49-F238E27FC236}">
                <a16:creationId xmlns:a16="http://schemas.microsoft.com/office/drawing/2014/main" id="{EE090B21-21F9-46F1-96F1-BCEF9DAC59CC}"/>
              </a:ext>
            </a:extLst>
          </p:cNvPr>
          <p:cNvSpPr txBox="1"/>
          <p:nvPr/>
        </p:nvSpPr>
        <p:spPr>
          <a:xfrm>
            <a:off x="708787" y="956210"/>
            <a:ext cx="2069798" cy="460960"/>
          </a:xfrm>
          <a:prstGeom prst="rect">
            <a:avLst/>
          </a:prstGeom>
          <a:noFill/>
        </p:spPr>
        <p:txBody>
          <a:bodyPr wrap="none" rtlCol="0">
            <a:spAutoFit/>
          </a:bodyPr>
          <a:lstStyle/>
          <a:p>
            <a:pPr marL="342900" indent="-342900" algn="ctr">
              <a:lnSpc>
                <a:spcPct val="130000"/>
              </a:lnSpc>
              <a:buFont typeface="Wingdings" panose="05000000000000000000" pitchFamily="2" charset="2"/>
              <a:buChar char="l"/>
            </a:pPr>
            <a:r>
              <a:rPr kumimoji="1" lang="zh-CN" altLang="en-US" sz="2000" dirty="0">
                <a:latin typeface="+mn-ea"/>
              </a:rPr>
              <a:t>信令开销对比</a:t>
            </a:r>
          </a:p>
        </p:txBody>
      </p:sp>
      <p:pic>
        <p:nvPicPr>
          <p:cNvPr id="25" name="图片 24">
            <a:extLst>
              <a:ext uri="{FF2B5EF4-FFF2-40B4-BE49-F238E27FC236}">
                <a16:creationId xmlns:a16="http://schemas.microsoft.com/office/drawing/2014/main" id="{A3321BC9-ED8E-4318-A447-5D94B2CEC670}"/>
              </a:ext>
            </a:extLst>
          </p:cNvPr>
          <p:cNvPicPr/>
          <p:nvPr/>
        </p:nvPicPr>
        <p:blipFill>
          <a:blip r:embed="rId7">
            <a:extLst>
              <a:ext uri="{28A0092B-C50C-407E-A947-70E740481C1C}">
                <a14:useLocalDpi xmlns:a14="http://schemas.microsoft.com/office/drawing/2010/main" val="0"/>
              </a:ext>
            </a:extLst>
          </a:blip>
          <a:stretch>
            <a:fillRect/>
          </a:stretch>
        </p:blipFill>
        <p:spPr>
          <a:xfrm>
            <a:off x="741722" y="1481453"/>
            <a:ext cx="5354278" cy="4434933"/>
          </a:xfrm>
          <a:prstGeom prst="rect">
            <a:avLst/>
          </a:prstGeom>
        </p:spPr>
      </p:pic>
      <p:sp>
        <p:nvSpPr>
          <p:cNvPr id="29" name="文本框 28">
            <a:extLst>
              <a:ext uri="{FF2B5EF4-FFF2-40B4-BE49-F238E27FC236}">
                <a16:creationId xmlns:a16="http://schemas.microsoft.com/office/drawing/2014/main" id="{86158BEF-2F7D-46D9-8DCC-66D104068A65}"/>
              </a:ext>
            </a:extLst>
          </p:cNvPr>
          <p:cNvSpPr txBox="1"/>
          <p:nvPr/>
        </p:nvSpPr>
        <p:spPr>
          <a:xfrm>
            <a:off x="2450688" y="6000195"/>
            <a:ext cx="3645312" cy="369332"/>
          </a:xfrm>
          <a:prstGeom prst="rect">
            <a:avLst/>
          </a:prstGeom>
          <a:noFill/>
        </p:spPr>
        <p:txBody>
          <a:bodyPr wrap="square" rtlCol="0">
            <a:spAutoFit/>
          </a:bodyPr>
          <a:lstStyle/>
          <a:p>
            <a:r>
              <a:rPr lang="zh-CN" altLang="en-US" dirty="0"/>
              <a:t>集中式</a:t>
            </a:r>
            <a:r>
              <a:rPr lang="en-US" altLang="zh-CN" dirty="0"/>
              <a:t>VS</a:t>
            </a:r>
            <a:r>
              <a:rPr lang="zh-CN" altLang="en-US" dirty="0"/>
              <a:t>分布式</a:t>
            </a:r>
            <a:endParaRPr lang="zh-CN" altLang="zh-CN" dirty="0"/>
          </a:p>
        </p:txBody>
      </p:sp>
      <p:pic>
        <p:nvPicPr>
          <p:cNvPr id="30" name="图片 29">
            <a:extLst>
              <a:ext uri="{FF2B5EF4-FFF2-40B4-BE49-F238E27FC236}">
                <a16:creationId xmlns:a16="http://schemas.microsoft.com/office/drawing/2014/main" id="{7CF10AE9-A577-41A3-9A99-041C922AAAD4}"/>
              </a:ext>
            </a:extLst>
          </p:cNvPr>
          <p:cNvPicPr/>
          <p:nvPr/>
        </p:nvPicPr>
        <p:blipFill>
          <a:blip r:embed="rId8">
            <a:extLst>
              <a:ext uri="{28A0092B-C50C-407E-A947-70E740481C1C}">
                <a14:useLocalDpi xmlns:a14="http://schemas.microsoft.com/office/drawing/2010/main" val="0"/>
              </a:ext>
            </a:extLst>
          </a:blip>
          <a:stretch>
            <a:fillRect/>
          </a:stretch>
        </p:blipFill>
        <p:spPr>
          <a:xfrm>
            <a:off x="6439435" y="1481453"/>
            <a:ext cx="4975979" cy="4260978"/>
          </a:xfrm>
          <a:prstGeom prst="rect">
            <a:avLst/>
          </a:prstGeom>
        </p:spPr>
      </p:pic>
      <p:sp>
        <p:nvSpPr>
          <p:cNvPr id="31" name="文本框 30">
            <a:extLst>
              <a:ext uri="{FF2B5EF4-FFF2-40B4-BE49-F238E27FC236}">
                <a16:creationId xmlns:a16="http://schemas.microsoft.com/office/drawing/2014/main" id="{F700BBDA-4AE8-4D4D-82D9-FFDF30ADDCE9}"/>
              </a:ext>
            </a:extLst>
          </p:cNvPr>
          <p:cNvSpPr txBox="1"/>
          <p:nvPr/>
        </p:nvSpPr>
        <p:spPr>
          <a:xfrm>
            <a:off x="6439437" y="956210"/>
            <a:ext cx="2069797" cy="460960"/>
          </a:xfrm>
          <a:prstGeom prst="rect">
            <a:avLst/>
          </a:prstGeom>
          <a:noFill/>
        </p:spPr>
        <p:txBody>
          <a:bodyPr wrap="none" rtlCol="0">
            <a:spAutoFit/>
          </a:bodyPr>
          <a:lstStyle/>
          <a:p>
            <a:pPr marL="342900" indent="-342900" algn="ctr">
              <a:lnSpc>
                <a:spcPct val="130000"/>
              </a:lnSpc>
              <a:buFont typeface="Wingdings" panose="05000000000000000000" pitchFamily="2" charset="2"/>
              <a:buChar char="l"/>
            </a:pPr>
            <a:r>
              <a:rPr kumimoji="1" lang="zh-CN" altLang="en-US" sz="2000" dirty="0">
                <a:latin typeface="+mn-ea"/>
              </a:rPr>
              <a:t>算法性能对比</a:t>
            </a:r>
          </a:p>
        </p:txBody>
      </p:sp>
      <p:sp>
        <p:nvSpPr>
          <p:cNvPr id="32" name="文本框 31">
            <a:extLst>
              <a:ext uri="{FF2B5EF4-FFF2-40B4-BE49-F238E27FC236}">
                <a16:creationId xmlns:a16="http://schemas.microsoft.com/office/drawing/2014/main" id="{52847818-52BD-4722-90D1-6ABC926210AA}"/>
              </a:ext>
            </a:extLst>
          </p:cNvPr>
          <p:cNvSpPr txBox="1"/>
          <p:nvPr/>
        </p:nvSpPr>
        <p:spPr>
          <a:xfrm>
            <a:off x="7661992" y="5959121"/>
            <a:ext cx="3645312" cy="369332"/>
          </a:xfrm>
          <a:prstGeom prst="rect">
            <a:avLst/>
          </a:prstGeom>
          <a:noFill/>
        </p:spPr>
        <p:txBody>
          <a:bodyPr wrap="square" rtlCol="0">
            <a:spAutoFit/>
          </a:bodyPr>
          <a:lstStyle/>
          <a:p>
            <a:r>
              <a:rPr lang="en-US" altLang="zh-CN" dirty="0"/>
              <a:t>Offloading VS no offloading</a:t>
            </a:r>
            <a:endParaRPr lang="zh-CN" altLang="zh-CN" dirty="0"/>
          </a:p>
        </p:txBody>
      </p:sp>
    </p:spTree>
    <p:extLst>
      <p:ext uri="{BB962C8B-B14F-4D97-AF65-F5344CB8AC3E}">
        <p14:creationId xmlns:p14="http://schemas.microsoft.com/office/powerpoint/2010/main" val="892449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4554452"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Performance Evaluation</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24" name="流程图: 延期 23">
            <a:extLst>
              <a:ext uri="{FF2B5EF4-FFF2-40B4-BE49-F238E27FC236}">
                <a16:creationId xmlns:a16="http://schemas.microsoft.com/office/drawing/2014/main" id="{6730D2EA-1D0A-4E44-B38E-94EA4E7971A9}"/>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2" name="文本框 1">
            <a:extLst>
              <a:ext uri="{FF2B5EF4-FFF2-40B4-BE49-F238E27FC236}">
                <a16:creationId xmlns:a16="http://schemas.microsoft.com/office/drawing/2014/main" id="{EE090B21-21F9-46F1-96F1-BCEF9DAC59CC}"/>
              </a:ext>
            </a:extLst>
          </p:cNvPr>
          <p:cNvSpPr txBox="1"/>
          <p:nvPr/>
        </p:nvSpPr>
        <p:spPr>
          <a:xfrm>
            <a:off x="708789" y="956210"/>
            <a:ext cx="2069797" cy="460960"/>
          </a:xfrm>
          <a:prstGeom prst="rect">
            <a:avLst/>
          </a:prstGeom>
          <a:noFill/>
        </p:spPr>
        <p:txBody>
          <a:bodyPr wrap="none" rtlCol="0">
            <a:spAutoFit/>
          </a:bodyPr>
          <a:lstStyle/>
          <a:p>
            <a:pPr marL="342900" indent="-342900" algn="ctr">
              <a:lnSpc>
                <a:spcPct val="130000"/>
              </a:lnSpc>
              <a:buFont typeface="Wingdings" panose="05000000000000000000" pitchFamily="2" charset="2"/>
              <a:buChar char="l"/>
            </a:pPr>
            <a:r>
              <a:rPr kumimoji="1" lang="zh-CN" altLang="en-US" sz="2000" dirty="0">
                <a:latin typeface="+mn-ea"/>
              </a:rPr>
              <a:t>算法性能对比</a:t>
            </a:r>
          </a:p>
        </p:txBody>
      </p:sp>
      <p:sp>
        <p:nvSpPr>
          <p:cNvPr id="32" name="文本框 31">
            <a:extLst>
              <a:ext uri="{FF2B5EF4-FFF2-40B4-BE49-F238E27FC236}">
                <a16:creationId xmlns:a16="http://schemas.microsoft.com/office/drawing/2014/main" id="{52847818-52BD-4722-90D1-6ABC926210AA}"/>
              </a:ext>
            </a:extLst>
          </p:cNvPr>
          <p:cNvSpPr txBox="1"/>
          <p:nvPr/>
        </p:nvSpPr>
        <p:spPr>
          <a:xfrm>
            <a:off x="4110054" y="5452471"/>
            <a:ext cx="4000498" cy="369332"/>
          </a:xfrm>
          <a:prstGeom prst="rect">
            <a:avLst/>
          </a:prstGeom>
          <a:noFill/>
        </p:spPr>
        <p:txBody>
          <a:bodyPr wrap="square" rtlCol="0">
            <a:spAutoFit/>
          </a:bodyPr>
          <a:lstStyle/>
          <a:p>
            <a:r>
              <a:rPr lang="en-US" altLang="zh-CN" dirty="0"/>
              <a:t>Change with number of source nodes</a:t>
            </a:r>
            <a:endParaRPr lang="zh-CN" altLang="zh-CN" dirty="0"/>
          </a:p>
        </p:txBody>
      </p:sp>
      <p:pic>
        <p:nvPicPr>
          <p:cNvPr id="33" name="图片 32">
            <a:extLst>
              <a:ext uri="{FF2B5EF4-FFF2-40B4-BE49-F238E27FC236}">
                <a16:creationId xmlns:a16="http://schemas.microsoft.com/office/drawing/2014/main" id="{B6ECF646-5C7E-4786-82CC-4CA64619B8C8}"/>
              </a:ext>
            </a:extLst>
          </p:cNvPr>
          <p:cNvPicPr/>
          <p:nvPr/>
        </p:nvPicPr>
        <p:blipFill>
          <a:blip r:embed="rId7">
            <a:extLst>
              <a:ext uri="{28A0092B-C50C-407E-A947-70E740481C1C}">
                <a14:useLocalDpi xmlns:a14="http://schemas.microsoft.com/office/drawing/2010/main" val="0"/>
              </a:ext>
            </a:extLst>
          </a:blip>
          <a:stretch>
            <a:fillRect/>
          </a:stretch>
        </p:blipFill>
        <p:spPr>
          <a:xfrm>
            <a:off x="216458" y="1722219"/>
            <a:ext cx="3774203" cy="3235434"/>
          </a:xfrm>
          <a:prstGeom prst="rect">
            <a:avLst/>
          </a:prstGeom>
        </p:spPr>
      </p:pic>
      <p:pic>
        <p:nvPicPr>
          <p:cNvPr id="35" name="图片 34">
            <a:extLst>
              <a:ext uri="{FF2B5EF4-FFF2-40B4-BE49-F238E27FC236}">
                <a16:creationId xmlns:a16="http://schemas.microsoft.com/office/drawing/2014/main" id="{66D3D8AE-5F0D-46FB-901C-F22DE8B34E7E}"/>
              </a:ext>
            </a:extLst>
          </p:cNvPr>
          <p:cNvPicPr/>
          <p:nvPr/>
        </p:nvPicPr>
        <p:blipFill>
          <a:blip r:embed="rId8">
            <a:extLst>
              <a:ext uri="{28A0092B-C50C-407E-A947-70E740481C1C}">
                <a14:useLocalDpi xmlns:a14="http://schemas.microsoft.com/office/drawing/2010/main" val="0"/>
              </a:ext>
            </a:extLst>
          </a:blip>
          <a:stretch>
            <a:fillRect/>
          </a:stretch>
        </p:blipFill>
        <p:spPr>
          <a:xfrm>
            <a:off x="4074164" y="1742646"/>
            <a:ext cx="4000499" cy="3236237"/>
          </a:xfrm>
          <a:prstGeom prst="rect">
            <a:avLst/>
          </a:prstGeom>
        </p:spPr>
      </p:pic>
      <p:pic>
        <p:nvPicPr>
          <p:cNvPr id="36" name="图片 35">
            <a:extLst>
              <a:ext uri="{FF2B5EF4-FFF2-40B4-BE49-F238E27FC236}">
                <a16:creationId xmlns:a16="http://schemas.microsoft.com/office/drawing/2014/main" id="{E962114C-2065-4520-9C76-FAC8CF85BBB3}"/>
              </a:ext>
            </a:extLst>
          </p:cNvPr>
          <p:cNvPicPr/>
          <p:nvPr/>
        </p:nvPicPr>
        <p:blipFill>
          <a:blip r:embed="rId9">
            <a:extLst>
              <a:ext uri="{28A0092B-C50C-407E-A947-70E740481C1C}">
                <a14:useLocalDpi xmlns:a14="http://schemas.microsoft.com/office/drawing/2010/main" val="0"/>
              </a:ext>
            </a:extLst>
          </a:blip>
          <a:stretch>
            <a:fillRect/>
          </a:stretch>
        </p:blipFill>
        <p:spPr>
          <a:xfrm>
            <a:off x="8169343" y="1742646"/>
            <a:ext cx="3914712" cy="3236237"/>
          </a:xfrm>
          <a:prstGeom prst="rect">
            <a:avLst/>
          </a:prstGeom>
        </p:spPr>
      </p:pic>
    </p:spTree>
    <p:extLst>
      <p:ext uri="{BB962C8B-B14F-4D97-AF65-F5344CB8AC3E}">
        <p14:creationId xmlns:p14="http://schemas.microsoft.com/office/powerpoint/2010/main" val="1771603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4554452"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Performance Evaluation</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24" name="流程图: 延期 23">
            <a:extLst>
              <a:ext uri="{FF2B5EF4-FFF2-40B4-BE49-F238E27FC236}">
                <a16:creationId xmlns:a16="http://schemas.microsoft.com/office/drawing/2014/main" id="{6730D2EA-1D0A-4E44-B38E-94EA4E7971A9}"/>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a:t>
            </a:r>
            <a:endParaRPr lang="zh-CN" altLang="en-US" dirty="0"/>
          </a:p>
        </p:txBody>
      </p:sp>
      <p:sp>
        <p:nvSpPr>
          <p:cNvPr id="2" name="文本框 1">
            <a:extLst>
              <a:ext uri="{FF2B5EF4-FFF2-40B4-BE49-F238E27FC236}">
                <a16:creationId xmlns:a16="http://schemas.microsoft.com/office/drawing/2014/main" id="{EE090B21-21F9-46F1-96F1-BCEF9DAC59CC}"/>
              </a:ext>
            </a:extLst>
          </p:cNvPr>
          <p:cNvSpPr txBox="1"/>
          <p:nvPr/>
        </p:nvSpPr>
        <p:spPr>
          <a:xfrm>
            <a:off x="708789" y="956210"/>
            <a:ext cx="2069797" cy="460960"/>
          </a:xfrm>
          <a:prstGeom prst="rect">
            <a:avLst/>
          </a:prstGeom>
          <a:noFill/>
        </p:spPr>
        <p:txBody>
          <a:bodyPr wrap="none" rtlCol="0">
            <a:spAutoFit/>
          </a:bodyPr>
          <a:lstStyle/>
          <a:p>
            <a:pPr marL="342900" indent="-342900" algn="ctr">
              <a:lnSpc>
                <a:spcPct val="130000"/>
              </a:lnSpc>
              <a:buFont typeface="Wingdings" panose="05000000000000000000" pitchFamily="2" charset="2"/>
              <a:buChar char="l"/>
            </a:pPr>
            <a:r>
              <a:rPr kumimoji="1" lang="zh-CN" altLang="en-US" sz="2000" dirty="0">
                <a:latin typeface="+mn-ea"/>
              </a:rPr>
              <a:t>算法性能对比</a:t>
            </a:r>
          </a:p>
        </p:txBody>
      </p:sp>
      <p:sp>
        <p:nvSpPr>
          <p:cNvPr id="32" name="文本框 31">
            <a:extLst>
              <a:ext uri="{FF2B5EF4-FFF2-40B4-BE49-F238E27FC236}">
                <a16:creationId xmlns:a16="http://schemas.microsoft.com/office/drawing/2014/main" id="{52847818-52BD-4722-90D1-6ABC926210AA}"/>
              </a:ext>
            </a:extLst>
          </p:cNvPr>
          <p:cNvSpPr txBox="1"/>
          <p:nvPr/>
        </p:nvSpPr>
        <p:spPr>
          <a:xfrm>
            <a:off x="4950879" y="5949844"/>
            <a:ext cx="3645312" cy="369332"/>
          </a:xfrm>
          <a:prstGeom prst="rect">
            <a:avLst/>
          </a:prstGeom>
          <a:noFill/>
        </p:spPr>
        <p:txBody>
          <a:bodyPr wrap="square" rtlCol="0">
            <a:spAutoFit/>
          </a:bodyPr>
          <a:lstStyle/>
          <a:p>
            <a:r>
              <a:rPr lang="en-US" altLang="zh-CN" dirty="0"/>
              <a:t>Change with UAV speed</a:t>
            </a:r>
            <a:endParaRPr lang="zh-CN" altLang="zh-CN" dirty="0"/>
          </a:p>
        </p:txBody>
      </p:sp>
      <p:pic>
        <p:nvPicPr>
          <p:cNvPr id="25" name="图片 24">
            <a:extLst>
              <a:ext uri="{FF2B5EF4-FFF2-40B4-BE49-F238E27FC236}">
                <a16:creationId xmlns:a16="http://schemas.microsoft.com/office/drawing/2014/main" id="{6D734679-34CB-466B-89AE-CA3E9B98A916}"/>
              </a:ext>
            </a:extLst>
          </p:cNvPr>
          <p:cNvPicPr/>
          <p:nvPr/>
        </p:nvPicPr>
        <p:blipFill>
          <a:blip r:embed="rId7">
            <a:extLst>
              <a:ext uri="{28A0092B-C50C-407E-A947-70E740481C1C}">
                <a14:useLocalDpi xmlns:a14="http://schemas.microsoft.com/office/drawing/2010/main" val="0"/>
              </a:ext>
            </a:extLst>
          </a:blip>
          <a:stretch>
            <a:fillRect/>
          </a:stretch>
        </p:blipFill>
        <p:spPr>
          <a:xfrm>
            <a:off x="6123219" y="1513207"/>
            <a:ext cx="5087669" cy="4165833"/>
          </a:xfrm>
          <a:prstGeom prst="rect">
            <a:avLst/>
          </a:prstGeom>
        </p:spPr>
      </p:pic>
      <p:pic>
        <p:nvPicPr>
          <p:cNvPr id="30" name="图片 29">
            <a:extLst>
              <a:ext uri="{FF2B5EF4-FFF2-40B4-BE49-F238E27FC236}">
                <a16:creationId xmlns:a16="http://schemas.microsoft.com/office/drawing/2014/main" id="{53ADA8C1-94A4-434C-9764-29348BCB55CF}"/>
              </a:ext>
            </a:extLst>
          </p:cNvPr>
          <p:cNvPicPr/>
          <p:nvPr/>
        </p:nvPicPr>
        <p:blipFill>
          <a:blip r:embed="rId8">
            <a:extLst>
              <a:ext uri="{28A0092B-C50C-407E-A947-70E740481C1C}">
                <a14:useLocalDpi xmlns:a14="http://schemas.microsoft.com/office/drawing/2010/main" val="0"/>
              </a:ext>
            </a:extLst>
          </a:blip>
          <a:stretch>
            <a:fillRect/>
          </a:stretch>
        </p:blipFill>
        <p:spPr>
          <a:xfrm>
            <a:off x="670873" y="1513207"/>
            <a:ext cx="5087669" cy="4139484"/>
          </a:xfrm>
          <a:prstGeom prst="rect">
            <a:avLst/>
          </a:prstGeom>
        </p:spPr>
      </p:pic>
    </p:spTree>
    <p:extLst>
      <p:ext uri="{BB962C8B-B14F-4D97-AF65-F5344CB8AC3E}">
        <p14:creationId xmlns:p14="http://schemas.microsoft.com/office/powerpoint/2010/main" val="3480376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C0406F8-3394-B445-AD52-85DBE200EFE7}"/>
              </a:ext>
            </a:extLst>
          </p:cNvPr>
          <p:cNvSpPr txBox="1"/>
          <p:nvPr/>
        </p:nvSpPr>
        <p:spPr>
          <a:xfrm>
            <a:off x="4886512" y="1587570"/>
            <a:ext cx="2752677" cy="2862322"/>
          </a:xfrm>
          <a:prstGeom prst="rect">
            <a:avLst/>
          </a:prstGeom>
          <a:noFill/>
        </p:spPr>
        <p:txBody>
          <a:bodyPr wrap="none" rtlCol="0">
            <a:spAutoFit/>
          </a:bodyPr>
          <a:lstStyle/>
          <a:p>
            <a:pPr algn="ctr"/>
            <a:r>
              <a:rPr kumimoji="1" lang="en-US" altLang="zh-CN"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rPr>
              <a:t>02</a:t>
            </a:r>
            <a:endParaRPr kumimoji="1" lang="zh-CN" altLang="en-US"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5C0E5DED-670B-9B4B-8992-1993170D0E66}"/>
              </a:ext>
            </a:extLst>
          </p:cNvPr>
          <p:cNvSpPr txBox="1"/>
          <p:nvPr/>
        </p:nvSpPr>
        <p:spPr>
          <a:xfrm>
            <a:off x="1127465" y="3495785"/>
            <a:ext cx="10620652" cy="1815882"/>
          </a:xfrm>
          <a:prstGeom prst="rect">
            <a:avLst/>
          </a:prstGeom>
          <a:noFill/>
        </p:spPr>
        <p:txBody>
          <a:bodyPr wrap="square" rtlCol="0">
            <a:spAutoFit/>
          </a:bodyPr>
          <a:lstStyle/>
          <a:p>
            <a:pPr algn="ctr"/>
            <a:r>
              <a:rPr kumimoji="1" lang="en-US" altLang="zh-CN" sz="28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Learning-Based Queue-Aware Task Offloading and Resource Allocation for Space-Air-Ground-Integrated Power IoT</a:t>
            </a:r>
            <a:endParaRPr kumimoji="1" lang="zh-CN" altLang="zh-CN" sz="28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a:p>
            <a:pPr algn="ctr"/>
            <a:r>
              <a:rPr kumimoji="1" lang="en-US" altLang="zh-CN" sz="28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 </a:t>
            </a:r>
          </a:p>
        </p:txBody>
      </p:sp>
      <p:sp>
        <p:nvSpPr>
          <p:cNvPr id="6" name="文本框 5">
            <a:extLst>
              <a:ext uri="{FF2B5EF4-FFF2-40B4-BE49-F238E27FC236}">
                <a16:creationId xmlns:a16="http://schemas.microsoft.com/office/drawing/2014/main" id="{6E8EF615-FD84-4022-AD7D-80D838E576FF}"/>
              </a:ext>
            </a:extLst>
          </p:cNvPr>
          <p:cNvSpPr txBox="1"/>
          <p:nvPr/>
        </p:nvSpPr>
        <p:spPr>
          <a:xfrm>
            <a:off x="2240131" y="4925844"/>
            <a:ext cx="8824404" cy="400110"/>
          </a:xfrm>
          <a:prstGeom prst="rect">
            <a:avLst/>
          </a:prstGeom>
          <a:noFill/>
        </p:spPr>
        <p:txBody>
          <a:bodyPr wrap="square" rtlCol="0">
            <a:spAutoFit/>
          </a:bodyPr>
          <a:lstStyle/>
          <a:p>
            <a:r>
              <a:rPr kumimoji="1" lang="zh-CN" altLang="en-US" sz="20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基于学习的天空地一体化能量物联网</a:t>
            </a:r>
            <a:r>
              <a:rPr kumimoji="1" lang="zh-CN" altLang="en-US" sz="2000" spc="300" dirty="0">
                <a:solidFill>
                  <a:srgbClr val="FF0000"/>
                </a:solidFill>
                <a:latin typeface="Arial" panose="020B0604020202020204" pitchFamily="34" charset="0"/>
                <a:ea typeface="Microsoft YaHei Light" panose="020B0503020204020204" pitchFamily="34" charset="-122"/>
                <a:cs typeface="Arial" panose="020B0604020202020204" pitchFamily="34" charset="0"/>
              </a:rPr>
              <a:t>队列感知任务卸载</a:t>
            </a:r>
            <a:r>
              <a:rPr kumimoji="1" lang="zh-CN" altLang="en-US" sz="20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与</a:t>
            </a:r>
            <a:r>
              <a:rPr kumimoji="1" lang="zh-CN" altLang="en-US" sz="2000" spc="300" dirty="0">
                <a:solidFill>
                  <a:srgbClr val="FF0000"/>
                </a:solidFill>
                <a:latin typeface="Arial" panose="020B0604020202020204" pitchFamily="34" charset="0"/>
                <a:ea typeface="Microsoft YaHei Light" panose="020B0503020204020204" pitchFamily="34" charset="-122"/>
                <a:cs typeface="Arial" panose="020B0604020202020204" pitchFamily="34" charset="0"/>
              </a:rPr>
              <a:t>资源分配</a:t>
            </a:r>
            <a:endParaRPr kumimoji="1" lang="en-US" altLang="zh-CN" sz="2000" spc="300" dirty="0">
              <a:solidFill>
                <a:srgbClr val="FF0000"/>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5" name="流程图: 延期 4">
            <a:extLst>
              <a:ext uri="{FF2B5EF4-FFF2-40B4-BE49-F238E27FC236}">
                <a16:creationId xmlns:a16="http://schemas.microsoft.com/office/drawing/2014/main" id="{6A32EBD9-0461-4A71-8A93-133471F18977}"/>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 name="文本框 1">
            <a:extLst>
              <a:ext uri="{FF2B5EF4-FFF2-40B4-BE49-F238E27FC236}">
                <a16:creationId xmlns:a16="http://schemas.microsoft.com/office/drawing/2014/main" id="{75BA5761-290B-4E8A-9FC0-056D65E961CF}"/>
              </a:ext>
            </a:extLst>
          </p:cNvPr>
          <p:cNvSpPr txBox="1"/>
          <p:nvPr/>
        </p:nvSpPr>
        <p:spPr>
          <a:xfrm>
            <a:off x="1828800" y="5628443"/>
            <a:ext cx="8824404" cy="795859"/>
          </a:xfrm>
          <a:prstGeom prst="rect">
            <a:avLst/>
          </a:prstGeom>
          <a:noFill/>
        </p:spPr>
        <p:txBody>
          <a:bodyPr wrap="square" rtlCol="0">
            <a:spAutoFit/>
          </a:bodyPr>
          <a:lstStyle/>
          <a:p>
            <a:pPr>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H. Liao, Z. Zhou, X. Zhao and Y. Wang, "Learning-Based Queue-Aware Task Offloading and Resource Allocation for Space–Air–Ground-Integrated Power IoT," in IEEE Internet of Things Journal, vol. 8, no. 7, pp. 5250-5263, 1 April1, 2021, </a:t>
            </a:r>
            <a:r>
              <a:rPr kumimoji="1" lang="en-US" altLang="zh-CN" sz="1200" dirty="0" err="1">
                <a:latin typeface="Source Han Sans SC Normal" panose="020B0400000000000000" pitchFamily="34" charset="-128"/>
                <a:ea typeface="Source Han Sans SC Normal" panose="020B0400000000000000" pitchFamily="34" charset="-128"/>
              </a:rPr>
              <a:t>doi</a:t>
            </a:r>
            <a:r>
              <a:rPr kumimoji="1" lang="en-US" altLang="zh-CN" sz="1200" dirty="0">
                <a:latin typeface="Source Han Sans SC Normal" panose="020B0400000000000000" pitchFamily="34" charset="-128"/>
                <a:ea typeface="Source Han Sans SC Normal" panose="020B0400000000000000" pitchFamily="34" charset="-128"/>
              </a:rPr>
              <a:t>: 10.1109/JIOT.2021.3058236.</a:t>
            </a:r>
            <a:endParaRPr kumimoji="1" lang="zh-CN" altLang="en-US" sz="1200" dirty="0">
              <a:latin typeface="Source Han Sans SC Normal" panose="020B0400000000000000" pitchFamily="34" charset="-128"/>
              <a:ea typeface="Source Han Sans SC Normal" panose="020B0400000000000000" pitchFamily="34" charset="-128"/>
            </a:endParaRPr>
          </a:p>
        </p:txBody>
      </p:sp>
    </p:spTree>
    <p:extLst>
      <p:ext uri="{BB962C8B-B14F-4D97-AF65-F5344CB8AC3E}">
        <p14:creationId xmlns:p14="http://schemas.microsoft.com/office/powerpoint/2010/main" val="150597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5458546"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System model and Challenge</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49" name="流程图: 延期 48">
            <a:extLst>
              <a:ext uri="{FF2B5EF4-FFF2-40B4-BE49-F238E27FC236}">
                <a16:creationId xmlns:a16="http://schemas.microsoft.com/office/drawing/2014/main" id="{738EB324-FD35-481D-AF73-B9DD75E7EC3C}"/>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a:t>
            </a:r>
            <a:endParaRPr lang="zh-CN" altLang="en-US" dirty="0"/>
          </a:p>
        </p:txBody>
      </p:sp>
      <p:sp>
        <p:nvSpPr>
          <p:cNvPr id="51" name="文本框 50">
            <a:extLst>
              <a:ext uri="{FF2B5EF4-FFF2-40B4-BE49-F238E27FC236}">
                <a16:creationId xmlns:a16="http://schemas.microsoft.com/office/drawing/2014/main" id="{18E2938B-ED7A-44BD-B076-84F2B423C973}"/>
              </a:ext>
            </a:extLst>
          </p:cNvPr>
          <p:cNvSpPr txBox="1"/>
          <p:nvPr/>
        </p:nvSpPr>
        <p:spPr>
          <a:xfrm>
            <a:off x="699973" y="956210"/>
            <a:ext cx="2087431" cy="460960"/>
          </a:xfrm>
          <a:prstGeom prst="rect">
            <a:avLst/>
          </a:prstGeom>
          <a:noFill/>
        </p:spPr>
        <p:txBody>
          <a:bodyPr wrap="none" rtlCol="0">
            <a:spAutoFit/>
          </a:bodyPr>
          <a:lstStyle/>
          <a:p>
            <a:pPr marL="342900" indent="-342900" algn="ctr">
              <a:lnSpc>
                <a:spcPct val="130000"/>
              </a:lnSpc>
              <a:buFont typeface="Wingdings" panose="05000000000000000000" pitchFamily="2" charset="2"/>
              <a:buChar char="l"/>
            </a:pPr>
            <a:r>
              <a:rPr kumimoji="1" lang="en-US" altLang="zh-CN" sz="2000" dirty="0">
                <a:latin typeface="+mn-ea"/>
              </a:rPr>
              <a:t>System model</a:t>
            </a:r>
            <a:endParaRPr kumimoji="1" lang="zh-CN" altLang="en-US" sz="2000" dirty="0">
              <a:latin typeface="+mn-ea"/>
            </a:endParaRPr>
          </a:p>
        </p:txBody>
      </p:sp>
      <p:pic>
        <p:nvPicPr>
          <p:cNvPr id="52" name="图片 51">
            <a:extLst>
              <a:ext uri="{FF2B5EF4-FFF2-40B4-BE49-F238E27FC236}">
                <a16:creationId xmlns:a16="http://schemas.microsoft.com/office/drawing/2014/main" id="{406C75A5-A78E-4E7F-B541-F6797CB98F37}"/>
              </a:ext>
            </a:extLst>
          </p:cNvPr>
          <p:cNvPicPr/>
          <p:nvPr/>
        </p:nvPicPr>
        <p:blipFill>
          <a:blip r:embed="rId7">
            <a:extLst>
              <a:ext uri="{28A0092B-C50C-407E-A947-70E740481C1C}">
                <a14:useLocalDpi xmlns:a14="http://schemas.microsoft.com/office/drawing/2010/main" val="0"/>
              </a:ext>
            </a:extLst>
          </a:blip>
          <a:stretch>
            <a:fillRect/>
          </a:stretch>
        </p:blipFill>
        <p:spPr>
          <a:xfrm>
            <a:off x="699972" y="1417169"/>
            <a:ext cx="6118047" cy="4958231"/>
          </a:xfrm>
          <a:prstGeom prst="rect">
            <a:avLst/>
          </a:prstGeom>
        </p:spPr>
      </p:pic>
      <p:sp>
        <p:nvSpPr>
          <p:cNvPr id="53" name="文本框 52">
            <a:extLst>
              <a:ext uri="{FF2B5EF4-FFF2-40B4-BE49-F238E27FC236}">
                <a16:creationId xmlns:a16="http://schemas.microsoft.com/office/drawing/2014/main" id="{32B7082D-C84B-4E85-BC24-13549AF81EAE}"/>
              </a:ext>
            </a:extLst>
          </p:cNvPr>
          <p:cNvSpPr txBox="1"/>
          <p:nvPr/>
        </p:nvSpPr>
        <p:spPr>
          <a:xfrm>
            <a:off x="6757976" y="956210"/>
            <a:ext cx="1625765" cy="460960"/>
          </a:xfrm>
          <a:prstGeom prst="rect">
            <a:avLst/>
          </a:prstGeom>
          <a:noFill/>
        </p:spPr>
        <p:txBody>
          <a:bodyPr wrap="none" rtlCol="0">
            <a:spAutoFit/>
          </a:bodyPr>
          <a:lstStyle/>
          <a:p>
            <a:pPr marL="342900" indent="-342900" algn="ctr">
              <a:lnSpc>
                <a:spcPct val="130000"/>
              </a:lnSpc>
              <a:buFont typeface="Wingdings" panose="05000000000000000000" pitchFamily="2" charset="2"/>
              <a:buChar char="l"/>
            </a:pPr>
            <a:r>
              <a:rPr kumimoji="1" lang="en-US" altLang="zh-CN" sz="2000" dirty="0">
                <a:latin typeface="+mn-ea"/>
              </a:rPr>
              <a:t>Challenge</a:t>
            </a:r>
            <a:endParaRPr kumimoji="1" lang="zh-CN" altLang="en-US" sz="2000" dirty="0">
              <a:latin typeface="+mn-ea"/>
            </a:endParaRPr>
          </a:p>
        </p:txBody>
      </p:sp>
      <p:sp>
        <p:nvSpPr>
          <p:cNvPr id="4" name="文本框 3">
            <a:extLst>
              <a:ext uri="{FF2B5EF4-FFF2-40B4-BE49-F238E27FC236}">
                <a16:creationId xmlns:a16="http://schemas.microsoft.com/office/drawing/2014/main" id="{8D21A9CD-3895-44B0-8FF7-672E538866A6}"/>
              </a:ext>
            </a:extLst>
          </p:cNvPr>
          <p:cNvSpPr txBox="1"/>
          <p:nvPr/>
        </p:nvSpPr>
        <p:spPr>
          <a:xfrm>
            <a:off x="7080980" y="1353686"/>
            <a:ext cx="4411047" cy="1144288"/>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zh-CN" altLang="en-US" dirty="0">
                <a:latin typeface="+mn-ea"/>
              </a:rPr>
              <a:t>任务卸载和资源分配之间的耦合</a:t>
            </a:r>
            <a:endParaRPr kumimoji="1" lang="en-US" altLang="zh-CN" dirty="0">
              <a:latin typeface="+mn-ea"/>
            </a:endParaRPr>
          </a:p>
          <a:p>
            <a:pPr marL="285750" indent="-285750">
              <a:lnSpc>
                <a:spcPct val="130000"/>
              </a:lnSpc>
              <a:buFont typeface="Arial" panose="020B0604020202020204" pitchFamily="34" charset="0"/>
              <a:buChar char="•"/>
            </a:pPr>
            <a:r>
              <a:rPr kumimoji="1" lang="zh-CN" altLang="en-US" dirty="0">
                <a:latin typeface="+mn-ea"/>
              </a:rPr>
              <a:t>不完全信息和维数诅咒</a:t>
            </a:r>
            <a:endParaRPr kumimoji="1" lang="en-US" altLang="zh-CN" dirty="0">
              <a:latin typeface="+mn-ea"/>
            </a:endParaRPr>
          </a:p>
          <a:p>
            <a:pPr marL="285750" indent="-285750">
              <a:lnSpc>
                <a:spcPct val="130000"/>
              </a:lnSpc>
              <a:buFont typeface="Arial" panose="020B0604020202020204" pitchFamily="34" charset="0"/>
              <a:buChar char="•"/>
            </a:pPr>
            <a:r>
              <a:rPr kumimoji="1" lang="zh-CN" altLang="en-US" dirty="0">
                <a:latin typeface="+mn-ea"/>
              </a:rPr>
              <a:t>排队延迟</a:t>
            </a:r>
          </a:p>
        </p:txBody>
      </p:sp>
      <p:sp>
        <p:nvSpPr>
          <p:cNvPr id="54" name="文本框 53">
            <a:extLst>
              <a:ext uri="{FF2B5EF4-FFF2-40B4-BE49-F238E27FC236}">
                <a16:creationId xmlns:a16="http://schemas.microsoft.com/office/drawing/2014/main" id="{B1E60345-B183-44D4-81AA-0D4B8A0C764C}"/>
              </a:ext>
            </a:extLst>
          </p:cNvPr>
          <p:cNvSpPr txBox="1"/>
          <p:nvPr/>
        </p:nvSpPr>
        <p:spPr>
          <a:xfrm>
            <a:off x="6689046" y="2435020"/>
            <a:ext cx="1946953" cy="460960"/>
          </a:xfrm>
          <a:prstGeom prst="rect">
            <a:avLst/>
          </a:prstGeom>
          <a:noFill/>
        </p:spPr>
        <p:txBody>
          <a:bodyPr wrap="square" rtlCol="0">
            <a:spAutoFit/>
          </a:bodyPr>
          <a:lstStyle/>
          <a:p>
            <a:pPr marL="342900" indent="-342900" algn="ctr">
              <a:lnSpc>
                <a:spcPct val="130000"/>
              </a:lnSpc>
              <a:buFont typeface="Wingdings" panose="05000000000000000000" pitchFamily="2" charset="2"/>
              <a:buChar char="l"/>
            </a:pPr>
            <a:r>
              <a:rPr kumimoji="1" lang="en-US" altLang="zh-CN" sz="2000" dirty="0">
                <a:latin typeface="+mn-ea"/>
              </a:rPr>
              <a:t>Constraints</a:t>
            </a:r>
            <a:endParaRPr kumimoji="1" lang="zh-CN" altLang="en-US" sz="2000" dirty="0">
              <a:latin typeface="+mn-ea"/>
            </a:endParaRPr>
          </a:p>
        </p:txBody>
      </p:sp>
      <p:sp>
        <p:nvSpPr>
          <p:cNvPr id="55" name="文本框 54">
            <a:extLst>
              <a:ext uri="{FF2B5EF4-FFF2-40B4-BE49-F238E27FC236}">
                <a16:creationId xmlns:a16="http://schemas.microsoft.com/office/drawing/2014/main" id="{73450A55-D8D2-441D-8384-0BD701B9020F}"/>
              </a:ext>
            </a:extLst>
          </p:cNvPr>
          <p:cNvSpPr txBox="1"/>
          <p:nvPr/>
        </p:nvSpPr>
        <p:spPr>
          <a:xfrm>
            <a:off x="7080980" y="2816228"/>
            <a:ext cx="4411047" cy="2944781"/>
          </a:xfrm>
          <a:prstGeom prst="rect">
            <a:avLst/>
          </a:prstGeom>
          <a:noFill/>
        </p:spPr>
        <p:txBody>
          <a:bodyPr wrap="square" rtlCol="0">
            <a:spAutoFit/>
          </a:bodyPr>
          <a:lstStyle/>
          <a:p>
            <a:pPr>
              <a:lnSpc>
                <a:spcPct val="130000"/>
              </a:lnSpc>
            </a:pPr>
            <a:r>
              <a:rPr kumimoji="1" lang="zh-CN" altLang="en-US" dirty="0">
                <a:latin typeface="+mn-ea"/>
              </a:rPr>
              <a:t>用于保证卸载任务的有效性</a:t>
            </a:r>
            <a:endParaRPr kumimoji="1" lang="en-US" altLang="zh-CN" dirty="0">
              <a:latin typeface="+mn-ea"/>
            </a:endParaRPr>
          </a:p>
          <a:p>
            <a:pPr marL="285750" indent="-285750">
              <a:lnSpc>
                <a:spcPct val="130000"/>
              </a:lnSpc>
              <a:buFont typeface="Arial" panose="020B0604020202020204" pitchFamily="34" charset="0"/>
              <a:buChar char="•"/>
            </a:pPr>
            <a:r>
              <a:rPr kumimoji="1" lang="zh-CN" altLang="en-US" dirty="0">
                <a:latin typeface="+mn-ea"/>
              </a:rPr>
              <a:t>传输延迟</a:t>
            </a:r>
            <a:endParaRPr kumimoji="1" lang="en-US" altLang="zh-CN" dirty="0">
              <a:latin typeface="+mn-ea"/>
            </a:endParaRPr>
          </a:p>
          <a:p>
            <a:pPr>
              <a:lnSpc>
                <a:spcPct val="130000"/>
              </a:lnSpc>
            </a:pPr>
            <a:r>
              <a:rPr lang="zh-CN" altLang="zh-CN" dirty="0">
                <a:solidFill>
                  <a:srgbClr val="FF0000"/>
                </a:solidFill>
              </a:rPr>
              <a:t>利特尔定律</a:t>
            </a:r>
            <a:r>
              <a:rPr lang="zh-CN" altLang="en-US" dirty="0">
                <a:solidFill>
                  <a:srgbClr val="FF0000"/>
                </a:solidFill>
              </a:rPr>
              <a:t>：</a:t>
            </a:r>
            <a:endParaRPr lang="en-US" altLang="zh-CN" dirty="0">
              <a:solidFill>
                <a:srgbClr val="FF0000"/>
              </a:solidFill>
            </a:endParaRPr>
          </a:p>
          <a:p>
            <a:pPr>
              <a:lnSpc>
                <a:spcPct val="130000"/>
              </a:lnSpc>
            </a:pPr>
            <a:r>
              <a:rPr lang="zh-CN" altLang="zh-CN" dirty="0"/>
              <a:t>平均排队延迟与平均队列长度与平均任务</a:t>
            </a:r>
            <a:endParaRPr lang="en-US" altLang="zh-CN" dirty="0"/>
          </a:p>
          <a:p>
            <a:pPr>
              <a:lnSpc>
                <a:spcPct val="130000"/>
              </a:lnSpc>
            </a:pPr>
            <a:r>
              <a:rPr lang="zh-CN" altLang="zh-CN" dirty="0"/>
              <a:t>到达率的比率成正比</a:t>
            </a:r>
            <a:endParaRPr lang="en-US" altLang="zh-CN" dirty="0"/>
          </a:p>
          <a:p>
            <a:pPr marL="285750" indent="-285750">
              <a:lnSpc>
                <a:spcPct val="130000"/>
              </a:lnSpc>
              <a:buFont typeface="Arial" panose="020B0604020202020204" pitchFamily="34" charset="0"/>
              <a:buChar char="•"/>
            </a:pPr>
            <a:r>
              <a:rPr kumimoji="1" lang="zh-CN" altLang="en-US" dirty="0">
                <a:latin typeface="+mn-ea"/>
              </a:rPr>
              <a:t>计算延迟</a:t>
            </a:r>
            <a:endParaRPr kumimoji="1" lang="en-US" altLang="zh-CN" dirty="0">
              <a:latin typeface="+mn-ea"/>
            </a:endParaRPr>
          </a:p>
          <a:p>
            <a:pPr>
              <a:lnSpc>
                <a:spcPct val="130000"/>
              </a:lnSpc>
            </a:pPr>
            <a:endParaRPr kumimoji="1" lang="en-US" altLang="zh-CN" dirty="0">
              <a:latin typeface="+mn-ea"/>
            </a:endParaRPr>
          </a:p>
          <a:p>
            <a:pPr marL="285750" indent="-285750">
              <a:lnSpc>
                <a:spcPct val="130000"/>
              </a:lnSpc>
              <a:buFont typeface="Arial" panose="020B0604020202020204" pitchFamily="34" charset="0"/>
              <a:buChar char="•"/>
            </a:pPr>
            <a:r>
              <a:rPr kumimoji="1" lang="zh-CN" altLang="en-US" dirty="0">
                <a:latin typeface="+mn-ea"/>
              </a:rPr>
              <a:t>结果反馈延迟</a:t>
            </a:r>
          </a:p>
        </p:txBody>
      </p:sp>
      <p:pic>
        <p:nvPicPr>
          <p:cNvPr id="56" name="图片 55">
            <a:extLst>
              <a:ext uri="{FF2B5EF4-FFF2-40B4-BE49-F238E27FC236}">
                <a16:creationId xmlns:a16="http://schemas.microsoft.com/office/drawing/2014/main" id="{D9CD4A79-3492-404B-AF84-8FC5555B9357}"/>
              </a:ext>
            </a:extLst>
          </p:cNvPr>
          <p:cNvPicPr/>
          <p:nvPr/>
        </p:nvPicPr>
        <p:blipFill>
          <a:blip r:embed="rId8">
            <a:extLst>
              <a:ext uri="{28A0092B-C50C-407E-A947-70E740481C1C}">
                <a14:useLocalDpi xmlns:a14="http://schemas.microsoft.com/office/drawing/2010/main" val="0"/>
              </a:ext>
            </a:extLst>
          </a:blip>
          <a:stretch>
            <a:fillRect/>
          </a:stretch>
        </p:blipFill>
        <p:spPr>
          <a:xfrm>
            <a:off x="9011277" y="3243682"/>
            <a:ext cx="2212975" cy="688340"/>
          </a:xfrm>
          <a:prstGeom prst="rect">
            <a:avLst/>
          </a:prstGeom>
        </p:spPr>
      </p:pic>
      <p:pic>
        <p:nvPicPr>
          <p:cNvPr id="59" name="图片 58">
            <a:extLst>
              <a:ext uri="{FF2B5EF4-FFF2-40B4-BE49-F238E27FC236}">
                <a16:creationId xmlns:a16="http://schemas.microsoft.com/office/drawing/2014/main" id="{E703E9DC-D894-4CD3-93C6-DBD27A0AC738}"/>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9286503" y="4339724"/>
            <a:ext cx="2114988" cy="1251712"/>
          </a:xfrm>
          <a:prstGeom prst="rect">
            <a:avLst/>
          </a:prstGeom>
        </p:spPr>
      </p:pic>
      <p:pic>
        <p:nvPicPr>
          <p:cNvPr id="60" name="图片 59">
            <a:extLst>
              <a:ext uri="{FF2B5EF4-FFF2-40B4-BE49-F238E27FC236}">
                <a16:creationId xmlns:a16="http://schemas.microsoft.com/office/drawing/2014/main" id="{11A2EF8E-4756-4E50-93DC-5B732F70DC69}"/>
              </a:ext>
            </a:extLst>
          </p:cNvPr>
          <p:cNvPicPr/>
          <p:nvPr/>
        </p:nvPicPr>
        <p:blipFill>
          <a:blip r:embed="rId10">
            <a:extLst>
              <a:ext uri="{28A0092B-C50C-407E-A947-70E740481C1C}">
                <a14:useLocalDpi xmlns:a14="http://schemas.microsoft.com/office/drawing/2010/main" val="0"/>
              </a:ext>
            </a:extLst>
          </a:blip>
          <a:stretch>
            <a:fillRect/>
          </a:stretch>
        </p:blipFill>
        <p:spPr>
          <a:xfrm>
            <a:off x="7171515" y="5715066"/>
            <a:ext cx="4229976" cy="688340"/>
          </a:xfrm>
          <a:prstGeom prst="rect">
            <a:avLst/>
          </a:prstGeom>
        </p:spPr>
      </p:pic>
    </p:spTree>
    <p:extLst>
      <p:ext uri="{BB962C8B-B14F-4D97-AF65-F5344CB8AC3E}">
        <p14:creationId xmlns:p14="http://schemas.microsoft.com/office/powerpoint/2010/main" val="223694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7542449"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Problem formulation and transformation</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048AC620-A87A-434E-AA0C-4CBC51571DE3}"/>
              </a:ext>
            </a:extLst>
          </p:cNvPr>
          <p:cNvSpPr txBox="1"/>
          <p:nvPr/>
        </p:nvSpPr>
        <p:spPr>
          <a:xfrm>
            <a:off x="390646" y="971268"/>
            <a:ext cx="2773156" cy="460960"/>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en-US" altLang="zh-CN" sz="2000" dirty="0">
                <a:latin typeface="+mn-ea"/>
              </a:rPr>
              <a:t>Problem formulation</a:t>
            </a:r>
            <a:endParaRPr kumimoji="1" lang="zh-CN" altLang="en-US" sz="2000" dirty="0">
              <a:latin typeface="+mn-ea"/>
            </a:endParaRPr>
          </a:p>
        </p:txBody>
      </p:sp>
      <p:sp>
        <p:nvSpPr>
          <p:cNvPr id="29" name="流程图: 延期 28">
            <a:extLst>
              <a:ext uri="{FF2B5EF4-FFF2-40B4-BE49-F238E27FC236}">
                <a16:creationId xmlns:a16="http://schemas.microsoft.com/office/drawing/2014/main" id="{9B85D7CB-6AC0-4B8D-9705-0E13591C11DF}"/>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13</a:t>
            </a:r>
            <a:endParaRPr lang="zh-CN" altLang="en-US" dirty="0"/>
          </a:p>
        </p:txBody>
      </p:sp>
      <p:sp>
        <p:nvSpPr>
          <p:cNvPr id="2" name="文本框 1">
            <a:extLst>
              <a:ext uri="{FF2B5EF4-FFF2-40B4-BE49-F238E27FC236}">
                <a16:creationId xmlns:a16="http://schemas.microsoft.com/office/drawing/2014/main" id="{7F0518DB-0286-4518-9872-5AE9F8B5327D}"/>
              </a:ext>
            </a:extLst>
          </p:cNvPr>
          <p:cNvSpPr txBox="1"/>
          <p:nvPr/>
        </p:nvSpPr>
        <p:spPr>
          <a:xfrm>
            <a:off x="531295" y="1432228"/>
            <a:ext cx="3942734" cy="1144288"/>
          </a:xfrm>
          <a:prstGeom prst="rect">
            <a:avLst/>
          </a:prstGeom>
          <a:noFill/>
        </p:spPr>
        <p:txBody>
          <a:bodyPr wrap="square" rtlCol="0">
            <a:spAutoFit/>
          </a:bodyPr>
          <a:lstStyle/>
          <a:p>
            <a:pPr>
              <a:lnSpc>
                <a:spcPct val="130000"/>
              </a:lnSpc>
            </a:pPr>
            <a:r>
              <a:rPr lang="zh-CN" altLang="zh-CN" dirty="0">
                <a:latin typeface="+mn-ea"/>
              </a:rPr>
              <a:t>通过</a:t>
            </a:r>
            <a:r>
              <a:rPr lang="zh-CN" altLang="zh-CN" dirty="0">
                <a:solidFill>
                  <a:srgbClr val="FF0000"/>
                </a:solidFill>
                <a:latin typeface="+mn-ea"/>
              </a:rPr>
              <a:t>联合优化任务分割</a:t>
            </a:r>
            <a:r>
              <a:rPr lang="zh-CN" altLang="zh-CN" dirty="0">
                <a:latin typeface="+mn-ea"/>
              </a:rPr>
              <a:t>、</a:t>
            </a:r>
            <a:r>
              <a:rPr lang="zh-CN" altLang="zh-CN" dirty="0">
                <a:solidFill>
                  <a:srgbClr val="FF0000"/>
                </a:solidFill>
                <a:latin typeface="+mn-ea"/>
              </a:rPr>
              <a:t>任务卸载</a:t>
            </a:r>
            <a:r>
              <a:rPr lang="zh-CN" altLang="zh-CN" dirty="0">
                <a:latin typeface="+mn-ea"/>
              </a:rPr>
              <a:t>和</a:t>
            </a:r>
            <a:r>
              <a:rPr lang="zh-CN" altLang="zh-CN" dirty="0">
                <a:solidFill>
                  <a:srgbClr val="FF0000"/>
                </a:solidFill>
                <a:latin typeface="+mn-ea"/>
              </a:rPr>
              <a:t>计算资源分配</a:t>
            </a:r>
            <a:r>
              <a:rPr lang="zh-CN" altLang="zh-CN" dirty="0">
                <a:latin typeface="+mn-ea"/>
              </a:rPr>
              <a:t>，最小化</a:t>
            </a:r>
            <a:r>
              <a:rPr lang="en-US" altLang="zh-CN" dirty="0">
                <a:latin typeface="+mn-ea"/>
              </a:rPr>
              <a:t>SAG </a:t>
            </a:r>
            <a:r>
              <a:rPr lang="en-US" altLang="zh-CN" dirty="0" err="1">
                <a:latin typeface="+mn-ea"/>
              </a:rPr>
              <a:t>PIoT</a:t>
            </a:r>
            <a:r>
              <a:rPr lang="zh-CN" altLang="zh-CN" dirty="0">
                <a:latin typeface="+mn-ea"/>
              </a:rPr>
              <a:t>网络中所有</a:t>
            </a:r>
            <a:r>
              <a:rPr lang="en-US" altLang="zh-CN" dirty="0" err="1">
                <a:latin typeface="+mn-ea"/>
              </a:rPr>
              <a:t>PIoT</a:t>
            </a:r>
            <a:r>
              <a:rPr lang="zh-CN" altLang="zh-CN" dirty="0">
                <a:latin typeface="+mn-ea"/>
              </a:rPr>
              <a:t>设备的</a:t>
            </a:r>
            <a:r>
              <a:rPr lang="zh-CN" altLang="zh-CN" dirty="0">
                <a:solidFill>
                  <a:srgbClr val="FF0000"/>
                </a:solidFill>
                <a:latin typeface="+mn-ea"/>
              </a:rPr>
              <a:t>长期时间平均能耗</a:t>
            </a:r>
            <a:r>
              <a:rPr lang="zh-CN" altLang="zh-CN" dirty="0">
                <a:latin typeface="+mn-ea"/>
              </a:rPr>
              <a:t>。</a:t>
            </a:r>
            <a:endParaRPr kumimoji="1" lang="zh-CN" altLang="en-US" sz="1200" dirty="0">
              <a:latin typeface="+mn-ea"/>
            </a:endParaRPr>
          </a:p>
        </p:txBody>
      </p:sp>
      <p:pic>
        <p:nvPicPr>
          <p:cNvPr id="30" name="图片 29">
            <a:extLst>
              <a:ext uri="{FF2B5EF4-FFF2-40B4-BE49-F238E27FC236}">
                <a16:creationId xmlns:a16="http://schemas.microsoft.com/office/drawing/2014/main" id="{2EB6D4C0-8180-4BC3-A972-A8918D1DA407}"/>
              </a:ext>
            </a:extLst>
          </p:cNvPr>
          <p:cNvPicPr/>
          <p:nvPr/>
        </p:nvPicPr>
        <p:blipFill>
          <a:blip r:embed="rId7">
            <a:extLst>
              <a:ext uri="{28A0092B-C50C-407E-A947-70E740481C1C}">
                <a14:useLocalDpi xmlns:a14="http://schemas.microsoft.com/office/drawing/2010/main" val="0"/>
              </a:ext>
            </a:extLst>
          </a:blip>
          <a:stretch>
            <a:fillRect/>
          </a:stretch>
        </p:blipFill>
        <p:spPr>
          <a:xfrm>
            <a:off x="185439" y="2719737"/>
            <a:ext cx="4620321" cy="3362450"/>
          </a:xfrm>
          <a:prstGeom prst="rect">
            <a:avLst/>
          </a:prstGeom>
        </p:spPr>
      </p:pic>
      <p:sp>
        <p:nvSpPr>
          <p:cNvPr id="31" name="文本框 30">
            <a:extLst>
              <a:ext uri="{FF2B5EF4-FFF2-40B4-BE49-F238E27FC236}">
                <a16:creationId xmlns:a16="http://schemas.microsoft.com/office/drawing/2014/main" id="{7568E736-EE12-4221-AA6A-8ABEE185D306}"/>
              </a:ext>
            </a:extLst>
          </p:cNvPr>
          <p:cNvSpPr txBox="1"/>
          <p:nvPr/>
        </p:nvSpPr>
        <p:spPr>
          <a:xfrm>
            <a:off x="4779555" y="971268"/>
            <a:ext cx="6683102" cy="460960"/>
          </a:xfrm>
          <a:prstGeom prst="rect">
            <a:avLst/>
          </a:prstGeom>
          <a:noFill/>
        </p:spPr>
        <p:txBody>
          <a:bodyPr wrap="square" rtlCol="0">
            <a:spAutoFit/>
          </a:bodyPr>
          <a:lstStyle/>
          <a:p>
            <a:pPr marL="171450" indent="-171450">
              <a:lnSpc>
                <a:spcPct val="130000"/>
              </a:lnSpc>
              <a:buFont typeface="Wingdings" panose="05000000000000000000" pitchFamily="2" charset="2"/>
              <a:buChar char="l"/>
            </a:pPr>
            <a:r>
              <a:rPr kumimoji="1" lang="en-US" altLang="zh-CN" sz="2000" dirty="0">
                <a:latin typeface="+mn-ea"/>
              </a:rPr>
              <a:t>Lyapunov optimization-based problem transformation</a:t>
            </a:r>
            <a:endParaRPr kumimoji="1" lang="zh-CN" altLang="en-US" sz="2000" dirty="0">
              <a:latin typeface="+mn-ea"/>
            </a:endParaRPr>
          </a:p>
        </p:txBody>
      </p:sp>
      <p:pic>
        <p:nvPicPr>
          <p:cNvPr id="33" name="图片 32">
            <a:extLst>
              <a:ext uri="{FF2B5EF4-FFF2-40B4-BE49-F238E27FC236}">
                <a16:creationId xmlns:a16="http://schemas.microsoft.com/office/drawing/2014/main" id="{7774C133-9A8E-4622-A4DF-0F1777A15FAA}"/>
              </a:ext>
            </a:extLst>
          </p:cNvPr>
          <p:cNvPicPr/>
          <p:nvPr/>
        </p:nvPicPr>
        <p:blipFill>
          <a:blip r:embed="rId8">
            <a:extLst>
              <a:ext uri="{28A0092B-C50C-407E-A947-70E740481C1C}">
                <a14:useLocalDpi xmlns:a14="http://schemas.microsoft.com/office/drawing/2010/main" val="0"/>
              </a:ext>
            </a:extLst>
          </a:blip>
          <a:stretch>
            <a:fillRect/>
          </a:stretch>
        </p:blipFill>
        <p:spPr>
          <a:xfrm>
            <a:off x="5259822" y="2215078"/>
            <a:ext cx="3937135" cy="1237287"/>
          </a:xfrm>
          <a:prstGeom prst="rect">
            <a:avLst/>
          </a:prstGeom>
        </p:spPr>
      </p:pic>
      <p:sp>
        <p:nvSpPr>
          <p:cNvPr id="34" name="文本框 33">
            <a:extLst>
              <a:ext uri="{FF2B5EF4-FFF2-40B4-BE49-F238E27FC236}">
                <a16:creationId xmlns:a16="http://schemas.microsoft.com/office/drawing/2014/main" id="{1CE7F428-CBDB-4EB5-9021-22CAA150AE6A}"/>
              </a:ext>
            </a:extLst>
          </p:cNvPr>
          <p:cNvSpPr txBox="1"/>
          <p:nvPr/>
        </p:nvSpPr>
        <p:spPr>
          <a:xfrm>
            <a:off x="4921755" y="1425805"/>
            <a:ext cx="6361288" cy="784189"/>
          </a:xfrm>
          <a:prstGeom prst="rect">
            <a:avLst/>
          </a:prstGeom>
          <a:noFill/>
        </p:spPr>
        <p:txBody>
          <a:bodyPr wrap="square" rtlCol="0">
            <a:spAutoFit/>
          </a:bodyPr>
          <a:lstStyle/>
          <a:p>
            <a:pPr>
              <a:lnSpc>
                <a:spcPct val="130000"/>
              </a:lnSpc>
            </a:pPr>
            <a:r>
              <a:rPr lang="zh-CN" altLang="en-US" dirty="0">
                <a:latin typeface="+mn-ea"/>
              </a:rPr>
              <a:t>利用李雅普诺夫优化将长期优化将问题解耦为一系列短期确定性优化子问题</a:t>
            </a:r>
            <a:r>
              <a:rPr lang="en-US" altLang="zh-CN" dirty="0">
                <a:latin typeface="+mn-ea"/>
              </a:rPr>
              <a:t>,</a:t>
            </a:r>
            <a:r>
              <a:rPr lang="zh-CN" altLang="en-US" dirty="0">
                <a:latin typeface="+mn-ea"/>
              </a:rPr>
              <a:t>将长期队列延迟约束转化为队列稳定性约束</a:t>
            </a:r>
            <a:endParaRPr kumimoji="1" lang="zh-CN" altLang="en-US" sz="1200" dirty="0">
              <a:latin typeface="+mn-ea"/>
            </a:endParaRPr>
          </a:p>
        </p:txBody>
      </p:sp>
      <p:pic>
        <p:nvPicPr>
          <p:cNvPr id="35" name="图片 34">
            <a:extLst>
              <a:ext uri="{FF2B5EF4-FFF2-40B4-BE49-F238E27FC236}">
                <a16:creationId xmlns:a16="http://schemas.microsoft.com/office/drawing/2014/main" id="{BEA43B93-CBF9-46C9-9A81-E8EAE25FBB72}"/>
              </a:ext>
            </a:extLst>
          </p:cNvPr>
          <p:cNvPicPr/>
          <p:nvPr/>
        </p:nvPicPr>
        <p:blipFill>
          <a:blip r:embed="rId9">
            <a:extLst>
              <a:ext uri="{28A0092B-C50C-407E-A947-70E740481C1C}">
                <a14:useLocalDpi xmlns:a14="http://schemas.microsoft.com/office/drawing/2010/main" val="0"/>
              </a:ext>
            </a:extLst>
          </a:blip>
          <a:stretch>
            <a:fillRect/>
          </a:stretch>
        </p:blipFill>
        <p:spPr>
          <a:xfrm>
            <a:off x="5249847" y="2196513"/>
            <a:ext cx="3746398" cy="2776255"/>
          </a:xfrm>
          <a:prstGeom prst="rect">
            <a:avLst/>
          </a:prstGeom>
        </p:spPr>
      </p:pic>
      <p:grpSp>
        <p:nvGrpSpPr>
          <p:cNvPr id="3" name="组合 2">
            <a:extLst>
              <a:ext uri="{FF2B5EF4-FFF2-40B4-BE49-F238E27FC236}">
                <a16:creationId xmlns:a16="http://schemas.microsoft.com/office/drawing/2014/main" id="{AAF877AB-38CD-46A8-B8A6-E3523CB6A1AD}"/>
              </a:ext>
            </a:extLst>
          </p:cNvPr>
          <p:cNvGrpSpPr/>
          <p:nvPr/>
        </p:nvGrpSpPr>
        <p:grpSpPr>
          <a:xfrm>
            <a:off x="4921755" y="3503027"/>
            <a:ext cx="6619663" cy="1466850"/>
            <a:chOff x="4853514" y="3037949"/>
            <a:chExt cx="6619663" cy="1466850"/>
          </a:xfrm>
        </p:grpSpPr>
        <p:sp>
          <p:nvSpPr>
            <p:cNvPr id="39" name="文本框 38">
              <a:extLst>
                <a:ext uri="{FF2B5EF4-FFF2-40B4-BE49-F238E27FC236}">
                  <a16:creationId xmlns:a16="http://schemas.microsoft.com/office/drawing/2014/main" id="{632B9B69-92EE-4F70-ABE0-D3B0B5A67D46}"/>
                </a:ext>
              </a:extLst>
            </p:cNvPr>
            <p:cNvSpPr txBox="1"/>
            <p:nvPr/>
          </p:nvSpPr>
          <p:spPr>
            <a:xfrm>
              <a:off x="4853514" y="3143423"/>
              <a:ext cx="6361288" cy="424090"/>
            </a:xfrm>
            <a:prstGeom prst="rect">
              <a:avLst/>
            </a:prstGeom>
            <a:noFill/>
          </p:spPr>
          <p:txBody>
            <a:bodyPr wrap="square" rtlCol="0">
              <a:spAutoFit/>
            </a:bodyPr>
            <a:lstStyle/>
            <a:p>
              <a:pPr>
                <a:lnSpc>
                  <a:spcPct val="130000"/>
                </a:lnSpc>
              </a:pPr>
              <a:r>
                <a:rPr lang="zh-CN" altLang="en-US" dirty="0">
                  <a:latin typeface="+mn-ea"/>
                </a:rPr>
                <a:t>定义李雅普诺夫函数</a:t>
              </a:r>
              <a:endParaRPr kumimoji="1" lang="zh-CN" altLang="en-US" sz="1200" dirty="0">
                <a:latin typeface="+mn-ea"/>
              </a:endParaRPr>
            </a:p>
          </p:txBody>
        </p:sp>
        <p:pic>
          <p:nvPicPr>
            <p:cNvPr id="40" name="图片 39">
              <a:extLst>
                <a:ext uri="{FF2B5EF4-FFF2-40B4-BE49-F238E27FC236}">
                  <a16:creationId xmlns:a16="http://schemas.microsoft.com/office/drawing/2014/main" id="{11AB1F91-0A57-418D-9E5D-B045CBE10FD5}"/>
                </a:ext>
              </a:extLst>
            </p:cNvPr>
            <p:cNvPicPr/>
            <p:nvPr/>
          </p:nvPicPr>
          <p:blipFill>
            <a:blip r:embed="rId10">
              <a:extLst>
                <a:ext uri="{28A0092B-C50C-407E-A947-70E740481C1C}">
                  <a14:useLocalDpi xmlns:a14="http://schemas.microsoft.com/office/drawing/2010/main" val="0"/>
                </a:ext>
              </a:extLst>
            </a:blip>
            <a:stretch>
              <a:fillRect/>
            </a:stretch>
          </p:blipFill>
          <p:spPr>
            <a:xfrm>
              <a:off x="7715247" y="3037949"/>
              <a:ext cx="3757930" cy="1466850"/>
            </a:xfrm>
            <a:prstGeom prst="rect">
              <a:avLst/>
            </a:prstGeom>
          </p:spPr>
        </p:pic>
      </p:grpSp>
      <p:grpSp>
        <p:nvGrpSpPr>
          <p:cNvPr id="5" name="组合 4">
            <a:extLst>
              <a:ext uri="{FF2B5EF4-FFF2-40B4-BE49-F238E27FC236}">
                <a16:creationId xmlns:a16="http://schemas.microsoft.com/office/drawing/2014/main" id="{35A0F2D5-D950-4C6A-94F0-1F14B84D601E}"/>
              </a:ext>
            </a:extLst>
          </p:cNvPr>
          <p:cNvGrpSpPr/>
          <p:nvPr/>
        </p:nvGrpSpPr>
        <p:grpSpPr>
          <a:xfrm>
            <a:off x="4921755" y="4939046"/>
            <a:ext cx="6722849" cy="460272"/>
            <a:chOff x="4921755" y="4448013"/>
            <a:chExt cx="6722849" cy="460272"/>
          </a:xfrm>
        </p:grpSpPr>
        <p:sp>
          <p:nvSpPr>
            <p:cNvPr id="46" name="文本框 45">
              <a:extLst>
                <a:ext uri="{FF2B5EF4-FFF2-40B4-BE49-F238E27FC236}">
                  <a16:creationId xmlns:a16="http://schemas.microsoft.com/office/drawing/2014/main" id="{5B13E4E9-1D95-4856-A703-6E00294A3F58}"/>
                </a:ext>
              </a:extLst>
            </p:cNvPr>
            <p:cNvSpPr txBox="1"/>
            <p:nvPr/>
          </p:nvSpPr>
          <p:spPr>
            <a:xfrm>
              <a:off x="4921755" y="4448013"/>
              <a:ext cx="6361288" cy="424090"/>
            </a:xfrm>
            <a:prstGeom prst="rect">
              <a:avLst/>
            </a:prstGeom>
            <a:noFill/>
          </p:spPr>
          <p:txBody>
            <a:bodyPr wrap="square" rtlCol="0">
              <a:spAutoFit/>
            </a:bodyPr>
            <a:lstStyle/>
            <a:p>
              <a:pPr>
                <a:lnSpc>
                  <a:spcPct val="130000"/>
                </a:lnSpc>
              </a:pPr>
              <a:r>
                <a:rPr lang="zh-CN" altLang="en-US" dirty="0">
                  <a:latin typeface="+mn-ea"/>
                </a:rPr>
                <a:t>定义李雅普诺夫漂移</a:t>
              </a:r>
              <a:endParaRPr kumimoji="1" lang="zh-CN" altLang="en-US" sz="1200" dirty="0">
                <a:latin typeface="+mn-ea"/>
              </a:endParaRPr>
            </a:p>
          </p:txBody>
        </p:sp>
        <p:pic>
          <p:nvPicPr>
            <p:cNvPr id="47" name="图片 46">
              <a:extLst>
                <a:ext uri="{FF2B5EF4-FFF2-40B4-BE49-F238E27FC236}">
                  <a16:creationId xmlns:a16="http://schemas.microsoft.com/office/drawing/2014/main" id="{08AE7ECE-F9BF-44B9-B853-3E27962156BE}"/>
                </a:ext>
              </a:extLst>
            </p:cNvPr>
            <p:cNvPicPr/>
            <p:nvPr/>
          </p:nvPicPr>
          <p:blipFill>
            <a:blip r:embed="rId11">
              <a:extLst>
                <a:ext uri="{28A0092B-C50C-407E-A947-70E740481C1C}">
                  <a14:useLocalDpi xmlns:a14="http://schemas.microsoft.com/office/drawing/2010/main" val="0"/>
                </a:ext>
              </a:extLst>
            </a:blip>
            <a:stretch>
              <a:fillRect/>
            </a:stretch>
          </p:blipFill>
          <p:spPr>
            <a:xfrm>
              <a:off x="7942554" y="4508235"/>
              <a:ext cx="3702050" cy="400050"/>
            </a:xfrm>
            <a:prstGeom prst="rect">
              <a:avLst/>
            </a:prstGeom>
          </p:spPr>
        </p:pic>
      </p:grpSp>
      <p:grpSp>
        <p:nvGrpSpPr>
          <p:cNvPr id="12" name="组合 11">
            <a:extLst>
              <a:ext uri="{FF2B5EF4-FFF2-40B4-BE49-F238E27FC236}">
                <a16:creationId xmlns:a16="http://schemas.microsoft.com/office/drawing/2014/main" id="{443CFEAC-DFD9-4142-9ADD-B2CEDD0684A1}"/>
              </a:ext>
            </a:extLst>
          </p:cNvPr>
          <p:cNvGrpSpPr/>
          <p:nvPr/>
        </p:nvGrpSpPr>
        <p:grpSpPr>
          <a:xfrm>
            <a:off x="4921755" y="5409823"/>
            <a:ext cx="6540902" cy="424090"/>
            <a:chOff x="4921755" y="5360601"/>
            <a:chExt cx="6540902" cy="424090"/>
          </a:xfrm>
        </p:grpSpPr>
        <p:sp>
          <p:nvSpPr>
            <p:cNvPr id="48" name="文本框 47">
              <a:extLst>
                <a:ext uri="{FF2B5EF4-FFF2-40B4-BE49-F238E27FC236}">
                  <a16:creationId xmlns:a16="http://schemas.microsoft.com/office/drawing/2014/main" id="{1FE44DF1-5172-41C6-A02F-7C33C182A44A}"/>
                </a:ext>
              </a:extLst>
            </p:cNvPr>
            <p:cNvSpPr txBox="1"/>
            <p:nvPr/>
          </p:nvSpPr>
          <p:spPr>
            <a:xfrm>
              <a:off x="4921755" y="5360601"/>
              <a:ext cx="2615630" cy="424090"/>
            </a:xfrm>
            <a:prstGeom prst="rect">
              <a:avLst/>
            </a:prstGeom>
            <a:noFill/>
          </p:spPr>
          <p:txBody>
            <a:bodyPr wrap="square" rtlCol="0">
              <a:spAutoFit/>
            </a:bodyPr>
            <a:lstStyle/>
            <a:p>
              <a:pPr>
                <a:lnSpc>
                  <a:spcPct val="130000"/>
                </a:lnSpc>
              </a:pPr>
              <a:r>
                <a:rPr kumimoji="1" lang="zh-CN" altLang="en-US" dirty="0">
                  <a:latin typeface="+mn-ea"/>
                </a:rPr>
                <a:t>漂移加惩罚</a:t>
              </a:r>
              <a:r>
                <a:rPr kumimoji="1" lang="en-US" altLang="zh-CN" dirty="0">
                  <a:latin typeface="+mn-ea"/>
                </a:rPr>
                <a:t>(</a:t>
              </a:r>
              <a:r>
                <a:rPr kumimoji="1" lang="zh-CN" altLang="en-US" dirty="0">
                  <a:latin typeface="+mn-ea"/>
                </a:rPr>
                <a:t>能耗限制</a:t>
              </a:r>
              <a:r>
                <a:rPr kumimoji="1" lang="en-US" altLang="zh-CN" dirty="0">
                  <a:latin typeface="+mn-ea"/>
                </a:rPr>
                <a:t>)</a:t>
              </a:r>
              <a:endParaRPr kumimoji="1" lang="zh-CN" altLang="en-US" dirty="0">
                <a:latin typeface="+mn-ea"/>
              </a:endParaRPr>
            </a:p>
          </p:txBody>
        </p:sp>
        <p:pic>
          <p:nvPicPr>
            <p:cNvPr id="50" name="图片 49">
              <a:extLst>
                <a:ext uri="{FF2B5EF4-FFF2-40B4-BE49-F238E27FC236}">
                  <a16:creationId xmlns:a16="http://schemas.microsoft.com/office/drawing/2014/main" id="{7C104A34-F61B-4AE2-AEAC-6201A0DE6486}"/>
                </a:ext>
              </a:extLst>
            </p:cNvPr>
            <p:cNvPicPr/>
            <p:nvPr/>
          </p:nvPicPr>
          <p:blipFill>
            <a:blip r:embed="rId12">
              <a:extLst>
                <a:ext uri="{28A0092B-C50C-407E-A947-70E740481C1C}">
                  <a14:useLocalDpi xmlns:a14="http://schemas.microsoft.com/office/drawing/2010/main" val="0"/>
                </a:ext>
              </a:extLst>
            </a:blip>
            <a:stretch>
              <a:fillRect/>
            </a:stretch>
          </p:blipFill>
          <p:spPr>
            <a:xfrm>
              <a:off x="7719332" y="5394988"/>
              <a:ext cx="3743325" cy="380365"/>
            </a:xfrm>
            <a:prstGeom prst="rect">
              <a:avLst/>
            </a:prstGeom>
          </p:spPr>
        </p:pic>
      </p:grpSp>
      <p:sp>
        <p:nvSpPr>
          <p:cNvPr id="53" name="文本框 52">
            <a:extLst>
              <a:ext uri="{FF2B5EF4-FFF2-40B4-BE49-F238E27FC236}">
                <a16:creationId xmlns:a16="http://schemas.microsoft.com/office/drawing/2014/main" id="{DDE554C4-1A0E-45CC-8669-F62667B7C6EC}"/>
              </a:ext>
            </a:extLst>
          </p:cNvPr>
          <p:cNvSpPr txBox="1"/>
          <p:nvPr/>
        </p:nvSpPr>
        <p:spPr>
          <a:xfrm>
            <a:off x="4913021" y="5732048"/>
            <a:ext cx="6764241" cy="784189"/>
          </a:xfrm>
          <a:prstGeom prst="rect">
            <a:avLst/>
          </a:prstGeom>
          <a:noFill/>
        </p:spPr>
        <p:txBody>
          <a:bodyPr wrap="square" rtlCol="0">
            <a:spAutoFit/>
          </a:bodyPr>
          <a:lstStyle/>
          <a:p>
            <a:pPr>
              <a:lnSpc>
                <a:spcPct val="130000"/>
              </a:lnSpc>
            </a:pPr>
            <a:r>
              <a:rPr lang="zh-CN" altLang="en-US" dirty="0">
                <a:solidFill>
                  <a:srgbClr val="FF0000"/>
                </a:solidFill>
                <a:latin typeface="+mn-ea"/>
              </a:rPr>
              <a:t>证明了漂移加惩罚的上界</a:t>
            </a:r>
            <a:r>
              <a:rPr lang="en-US" altLang="zh-CN" dirty="0">
                <a:latin typeface="+mn-ea"/>
              </a:rPr>
              <a:t>,</a:t>
            </a:r>
            <a:r>
              <a:rPr lang="zh-CN" altLang="en-US" dirty="0">
                <a:latin typeface="+mn-ea"/>
              </a:rPr>
              <a:t>基</a:t>
            </a:r>
            <a:r>
              <a:rPr lang="zh-CN" altLang="zh-CN" dirty="0"/>
              <a:t>于李雅普诺夫优化原理，将</a:t>
            </a:r>
            <a:r>
              <a:rPr lang="en-US" altLang="zh-CN" dirty="0"/>
              <a:t>P2</a:t>
            </a:r>
            <a:r>
              <a:rPr lang="zh-CN" altLang="zh-CN" dirty="0"/>
              <a:t>分解为三个子优化问题</a:t>
            </a:r>
            <a:r>
              <a:rPr lang="en-US" altLang="zh-CN" dirty="0"/>
              <a:t>SP1</a:t>
            </a:r>
            <a:r>
              <a:rPr lang="zh-CN" altLang="zh-CN" dirty="0"/>
              <a:t>、</a:t>
            </a:r>
            <a:r>
              <a:rPr lang="en-US" altLang="zh-CN" dirty="0"/>
              <a:t>SP2</a:t>
            </a:r>
            <a:r>
              <a:rPr lang="zh-CN" altLang="zh-CN" dirty="0"/>
              <a:t>和</a:t>
            </a:r>
            <a:r>
              <a:rPr lang="en-US" altLang="zh-CN" dirty="0"/>
              <a:t>SP3</a:t>
            </a:r>
            <a:r>
              <a:rPr lang="zh-CN" altLang="zh-CN" dirty="0"/>
              <a:t>，可以顺序和分布式求解</a:t>
            </a:r>
            <a:endParaRPr kumimoji="1" lang="zh-CN" altLang="en-US" sz="1200" dirty="0">
              <a:latin typeface="+mn-ea"/>
            </a:endParaRPr>
          </a:p>
        </p:txBody>
      </p:sp>
    </p:spTree>
    <p:extLst>
      <p:ext uri="{BB962C8B-B14F-4D97-AF65-F5344CB8AC3E}">
        <p14:creationId xmlns:p14="http://schemas.microsoft.com/office/powerpoint/2010/main" val="42761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ppt_x"/>
                                          </p:val>
                                        </p:tav>
                                        <p:tav tm="100000">
                                          <p:val>
                                            <p:strVal val="#ppt_x"/>
                                          </p:val>
                                        </p:tav>
                                      </p:tavLst>
                                    </p:anim>
                                    <p:anim calcmode="lin" valueType="num">
                                      <p:cBhvr additive="base">
                                        <p:cTn id="3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7142917"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Task splitting and resource allocation</a:t>
            </a:r>
          </a:p>
        </p:txBody>
      </p:sp>
      <p:sp>
        <p:nvSpPr>
          <p:cNvPr id="4" name="文本框 3">
            <a:extLst>
              <a:ext uri="{FF2B5EF4-FFF2-40B4-BE49-F238E27FC236}">
                <a16:creationId xmlns:a16="http://schemas.microsoft.com/office/drawing/2014/main" id="{048AC620-A87A-434E-AA0C-4CBC51571DE3}"/>
              </a:ext>
            </a:extLst>
          </p:cNvPr>
          <p:cNvSpPr txBox="1"/>
          <p:nvPr/>
        </p:nvSpPr>
        <p:spPr>
          <a:xfrm>
            <a:off x="353200" y="956210"/>
            <a:ext cx="5133199" cy="460960"/>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en-US" altLang="zh-CN" sz="2000" dirty="0">
                <a:latin typeface="+mn-ea"/>
              </a:rPr>
              <a:t>Joint task splitting and resource allocation</a:t>
            </a:r>
            <a:endParaRPr kumimoji="1" lang="zh-CN" altLang="en-US" sz="2000" dirty="0">
              <a:latin typeface="+mn-ea"/>
            </a:endParaRPr>
          </a:p>
        </p:txBody>
      </p:sp>
      <p:sp>
        <p:nvSpPr>
          <p:cNvPr id="7" name="文本框 6">
            <a:extLst>
              <a:ext uri="{FF2B5EF4-FFF2-40B4-BE49-F238E27FC236}">
                <a16:creationId xmlns:a16="http://schemas.microsoft.com/office/drawing/2014/main" id="{AECDC838-CAF6-4874-A4B4-AE80F23CEC38}"/>
              </a:ext>
            </a:extLst>
          </p:cNvPr>
          <p:cNvSpPr txBox="1"/>
          <p:nvPr/>
        </p:nvSpPr>
        <p:spPr>
          <a:xfrm>
            <a:off x="757771" y="1452805"/>
            <a:ext cx="4025308" cy="424090"/>
          </a:xfrm>
          <a:prstGeom prst="rect">
            <a:avLst/>
          </a:prstGeom>
          <a:noFill/>
        </p:spPr>
        <p:txBody>
          <a:bodyPr wrap="square" rtlCol="0">
            <a:spAutoFit/>
          </a:bodyPr>
          <a:lstStyle/>
          <a:p>
            <a:pPr>
              <a:lnSpc>
                <a:spcPct val="130000"/>
              </a:lnSpc>
            </a:pPr>
            <a:r>
              <a:rPr kumimoji="1" lang="en-US" altLang="zh-CN" dirty="0">
                <a:latin typeface="+mn-ea"/>
              </a:rPr>
              <a:t>SP1</a:t>
            </a:r>
            <a:r>
              <a:rPr kumimoji="1" lang="zh-CN" altLang="en-US" dirty="0">
                <a:latin typeface="+mn-ea"/>
              </a:rPr>
              <a:t>，任务分割以及本地</a:t>
            </a:r>
            <a:r>
              <a:rPr kumimoji="1" lang="en-US" altLang="zh-CN" dirty="0">
                <a:latin typeface="+mn-ea"/>
              </a:rPr>
              <a:t>CPU</a:t>
            </a:r>
            <a:r>
              <a:rPr kumimoji="1" lang="zh-CN" altLang="en-US" dirty="0">
                <a:latin typeface="+mn-ea"/>
              </a:rPr>
              <a:t>频率分配</a:t>
            </a:r>
          </a:p>
        </p:txBody>
      </p:sp>
      <p:sp>
        <p:nvSpPr>
          <p:cNvPr id="31" name="流程图: 延期 30">
            <a:extLst>
              <a:ext uri="{FF2B5EF4-FFF2-40B4-BE49-F238E27FC236}">
                <a16:creationId xmlns:a16="http://schemas.microsoft.com/office/drawing/2014/main" id="{50AA2673-05E8-4DF7-BBD7-41A0D35F6D9E}"/>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14</a:t>
            </a:r>
            <a:endParaRPr lang="zh-CN" altLang="en-US" dirty="0"/>
          </a:p>
        </p:txBody>
      </p:sp>
      <p:sp>
        <p:nvSpPr>
          <p:cNvPr id="32" name="文本框 31">
            <a:extLst>
              <a:ext uri="{FF2B5EF4-FFF2-40B4-BE49-F238E27FC236}">
                <a16:creationId xmlns:a16="http://schemas.microsoft.com/office/drawing/2014/main" id="{3E4318CF-FBAC-47AF-98C2-D0CF1E9A9D15}"/>
              </a:ext>
            </a:extLst>
          </p:cNvPr>
          <p:cNvSpPr txBox="1"/>
          <p:nvPr/>
        </p:nvSpPr>
        <p:spPr>
          <a:xfrm>
            <a:off x="5722880" y="956210"/>
            <a:ext cx="4117536" cy="460960"/>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en-US" altLang="zh-CN" sz="2000" dirty="0">
                <a:latin typeface="+mn-ea"/>
              </a:rPr>
              <a:t>Server-side resource allocation</a:t>
            </a:r>
            <a:endParaRPr kumimoji="1" lang="zh-CN" altLang="en-US" sz="2000" dirty="0">
              <a:latin typeface="+mn-ea"/>
            </a:endParaRPr>
          </a:p>
        </p:txBody>
      </p:sp>
      <p:pic>
        <p:nvPicPr>
          <p:cNvPr id="35" name="图片 34">
            <a:extLst>
              <a:ext uri="{FF2B5EF4-FFF2-40B4-BE49-F238E27FC236}">
                <a16:creationId xmlns:a16="http://schemas.microsoft.com/office/drawing/2014/main" id="{AEDD6819-1298-45CB-8331-EE933C21D721}"/>
              </a:ext>
            </a:extLst>
          </p:cNvPr>
          <p:cNvPicPr/>
          <p:nvPr/>
        </p:nvPicPr>
        <p:blipFill>
          <a:blip r:embed="rId7">
            <a:extLst>
              <a:ext uri="{28A0092B-C50C-407E-A947-70E740481C1C}">
                <a14:useLocalDpi xmlns:a14="http://schemas.microsoft.com/office/drawing/2010/main" val="0"/>
              </a:ext>
            </a:extLst>
          </a:blip>
          <a:stretch>
            <a:fillRect/>
          </a:stretch>
        </p:blipFill>
        <p:spPr>
          <a:xfrm>
            <a:off x="839416" y="1932129"/>
            <a:ext cx="4147813" cy="2427599"/>
          </a:xfrm>
          <a:prstGeom prst="rect">
            <a:avLst/>
          </a:prstGeom>
        </p:spPr>
      </p:pic>
      <p:sp>
        <p:nvSpPr>
          <p:cNvPr id="40" name="文本框 39">
            <a:extLst>
              <a:ext uri="{FF2B5EF4-FFF2-40B4-BE49-F238E27FC236}">
                <a16:creationId xmlns:a16="http://schemas.microsoft.com/office/drawing/2014/main" id="{8809F056-E205-44B8-89C6-AB6E42240464}"/>
              </a:ext>
            </a:extLst>
          </p:cNvPr>
          <p:cNvSpPr txBox="1"/>
          <p:nvPr/>
        </p:nvSpPr>
        <p:spPr>
          <a:xfrm>
            <a:off x="757771" y="4918907"/>
            <a:ext cx="4025308" cy="784189"/>
          </a:xfrm>
          <a:prstGeom prst="rect">
            <a:avLst/>
          </a:prstGeom>
          <a:noFill/>
        </p:spPr>
        <p:txBody>
          <a:bodyPr wrap="square" rtlCol="0">
            <a:spAutoFit/>
          </a:bodyPr>
          <a:lstStyle/>
          <a:p>
            <a:pPr>
              <a:lnSpc>
                <a:spcPct val="130000"/>
              </a:lnSpc>
            </a:pPr>
            <a:r>
              <a:rPr kumimoji="1" lang="en-US" altLang="zh-CN" dirty="0">
                <a:latin typeface="+mn-ea"/>
              </a:rPr>
              <a:t>SP1’</a:t>
            </a:r>
            <a:r>
              <a:rPr kumimoji="1" lang="zh-CN" altLang="en-US" dirty="0">
                <a:latin typeface="+mn-ea"/>
              </a:rPr>
              <a:t>是凸优化问题，可通过拉格朗日对偶分解求解</a:t>
            </a:r>
          </a:p>
        </p:txBody>
      </p:sp>
      <p:sp>
        <p:nvSpPr>
          <p:cNvPr id="46" name="文本框 45">
            <a:extLst>
              <a:ext uri="{FF2B5EF4-FFF2-40B4-BE49-F238E27FC236}">
                <a16:creationId xmlns:a16="http://schemas.microsoft.com/office/drawing/2014/main" id="{A512F3A1-AB7D-4C16-ABC4-466D480B8C9E}"/>
              </a:ext>
            </a:extLst>
          </p:cNvPr>
          <p:cNvSpPr txBox="1"/>
          <p:nvPr/>
        </p:nvSpPr>
        <p:spPr>
          <a:xfrm>
            <a:off x="5950257" y="1452805"/>
            <a:ext cx="4875586" cy="424090"/>
          </a:xfrm>
          <a:prstGeom prst="rect">
            <a:avLst/>
          </a:prstGeom>
          <a:noFill/>
        </p:spPr>
        <p:txBody>
          <a:bodyPr wrap="square" rtlCol="0">
            <a:spAutoFit/>
          </a:bodyPr>
          <a:lstStyle/>
          <a:p>
            <a:pPr>
              <a:lnSpc>
                <a:spcPct val="130000"/>
              </a:lnSpc>
            </a:pPr>
            <a:r>
              <a:rPr kumimoji="1" lang="en-US" altLang="zh-CN" dirty="0">
                <a:latin typeface="+mn-ea"/>
              </a:rPr>
              <a:t>SP3</a:t>
            </a:r>
            <a:r>
              <a:rPr kumimoji="1" lang="zh-CN" altLang="en-US" dirty="0">
                <a:latin typeface="+mn-ea"/>
              </a:rPr>
              <a:t>，确定服务器</a:t>
            </a:r>
            <a:r>
              <a:rPr kumimoji="1" lang="en-US" altLang="zh-CN" dirty="0">
                <a:latin typeface="+mn-ea"/>
              </a:rPr>
              <a:t>j</a:t>
            </a:r>
            <a:r>
              <a:rPr kumimoji="1" lang="zh-CN" altLang="en-US" dirty="0">
                <a:latin typeface="+mn-ea"/>
              </a:rPr>
              <a:t>分配给用户</a:t>
            </a:r>
            <a:r>
              <a:rPr kumimoji="1" lang="en-US" altLang="zh-CN" dirty="0" err="1">
                <a:latin typeface="+mn-ea"/>
              </a:rPr>
              <a:t>i</a:t>
            </a:r>
            <a:r>
              <a:rPr kumimoji="1" lang="zh-CN" altLang="en-US" dirty="0">
                <a:latin typeface="+mn-ea"/>
              </a:rPr>
              <a:t>的</a:t>
            </a:r>
            <a:r>
              <a:rPr kumimoji="1" lang="en-US" altLang="zh-CN" dirty="0" err="1">
                <a:latin typeface="+mn-ea"/>
              </a:rPr>
              <a:t>cpu</a:t>
            </a:r>
            <a:r>
              <a:rPr kumimoji="1" lang="zh-CN" altLang="en-US" dirty="0">
                <a:latin typeface="+mn-ea"/>
              </a:rPr>
              <a:t>频率</a:t>
            </a:r>
          </a:p>
        </p:txBody>
      </p:sp>
      <p:pic>
        <p:nvPicPr>
          <p:cNvPr id="49" name="图片 48">
            <a:extLst>
              <a:ext uri="{FF2B5EF4-FFF2-40B4-BE49-F238E27FC236}">
                <a16:creationId xmlns:a16="http://schemas.microsoft.com/office/drawing/2014/main" id="{88DE7CA4-5A56-45F9-B5F4-1F245F69AFAF}"/>
              </a:ext>
            </a:extLst>
          </p:cNvPr>
          <p:cNvPicPr/>
          <p:nvPr/>
        </p:nvPicPr>
        <p:blipFill>
          <a:blip r:embed="rId8">
            <a:extLst>
              <a:ext uri="{28A0092B-C50C-407E-A947-70E740481C1C}">
                <a14:useLocalDpi xmlns:a14="http://schemas.microsoft.com/office/drawing/2010/main" val="0"/>
              </a:ext>
            </a:extLst>
          </a:blip>
          <a:stretch>
            <a:fillRect/>
          </a:stretch>
        </p:blipFill>
        <p:spPr>
          <a:xfrm>
            <a:off x="5950257" y="1932129"/>
            <a:ext cx="4686935" cy="2802890"/>
          </a:xfrm>
          <a:prstGeom prst="rect">
            <a:avLst/>
          </a:prstGeom>
        </p:spPr>
      </p:pic>
      <p:pic>
        <p:nvPicPr>
          <p:cNvPr id="50" name="图片 49">
            <a:extLst>
              <a:ext uri="{FF2B5EF4-FFF2-40B4-BE49-F238E27FC236}">
                <a16:creationId xmlns:a16="http://schemas.microsoft.com/office/drawing/2014/main" id="{96EBEEC1-AA7C-426E-AFA3-DCB965D4A29D}"/>
              </a:ext>
            </a:extLst>
          </p:cNvPr>
          <p:cNvPicPr/>
          <p:nvPr/>
        </p:nvPicPr>
        <p:blipFill>
          <a:blip r:embed="rId9">
            <a:extLst>
              <a:ext uri="{28A0092B-C50C-407E-A947-70E740481C1C}">
                <a14:useLocalDpi xmlns:a14="http://schemas.microsoft.com/office/drawing/2010/main" val="0"/>
              </a:ext>
            </a:extLst>
          </a:blip>
          <a:stretch>
            <a:fillRect/>
          </a:stretch>
        </p:blipFill>
        <p:spPr>
          <a:xfrm>
            <a:off x="798308" y="1912530"/>
            <a:ext cx="4374106" cy="2909930"/>
          </a:xfrm>
          <a:prstGeom prst="rect">
            <a:avLst/>
          </a:prstGeom>
        </p:spPr>
      </p:pic>
      <p:sp>
        <p:nvSpPr>
          <p:cNvPr id="51" name="文本框 50">
            <a:extLst>
              <a:ext uri="{FF2B5EF4-FFF2-40B4-BE49-F238E27FC236}">
                <a16:creationId xmlns:a16="http://schemas.microsoft.com/office/drawing/2014/main" id="{7DAFF097-3D46-46C4-8DF8-57192FD446E1}"/>
              </a:ext>
            </a:extLst>
          </p:cNvPr>
          <p:cNvSpPr txBox="1"/>
          <p:nvPr/>
        </p:nvSpPr>
        <p:spPr>
          <a:xfrm>
            <a:off x="5950256" y="4958242"/>
            <a:ext cx="4686935" cy="784189"/>
          </a:xfrm>
          <a:prstGeom prst="rect">
            <a:avLst/>
          </a:prstGeom>
          <a:noFill/>
        </p:spPr>
        <p:txBody>
          <a:bodyPr wrap="square" rtlCol="0">
            <a:spAutoFit/>
          </a:bodyPr>
          <a:lstStyle/>
          <a:p>
            <a:pPr>
              <a:lnSpc>
                <a:spcPct val="130000"/>
              </a:lnSpc>
            </a:pPr>
            <a:r>
              <a:rPr lang="zh-CN" altLang="en-US" dirty="0"/>
              <a:t>使用</a:t>
            </a:r>
            <a:r>
              <a:rPr lang="zh-CN" altLang="zh-CN" dirty="0"/>
              <a:t>贪婪的服务器端计算资源分配算法</a:t>
            </a:r>
            <a:r>
              <a:rPr lang="zh-CN" altLang="en-US" dirty="0"/>
              <a:t>，</a:t>
            </a:r>
            <a:r>
              <a:rPr lang="zh-CN" altLang="zh-CN" dirty="0"/>
              <a:t>优先将资源分配给</a:t>
            </a:r>
            <a:r>
              <a:rPr lang="el-GR" altLang="zh-CN" dirty="0"/>
              <a:t>ψ</a:t>
            </a:r>
            <a:r>
              <a:rPr lang="zh-CN" altLang="en-US" dirty="0"/>
              <a:t>最大的</a:t>
            </a:r>
            <a:r>
              <a:rPr lang="en-US" altLang="zh-CN" dirty="0" err="1"/>
              <a:t>PIoT</a:t>
            </a:r>
            <a:r>
              <a:rPr lang="zh-CN" altLang="zh-CN" dirty="0"/>
              <a:t>设备</a:t>
            </a:r>
            <a:endParaRPr kumimoji="1" lang="zh-CN" altLang="en-US" dirty="0">
              <a:latin typeface="+mn-ea"/>
            </a:endParaRPr>
          </a:p>
        </p:txBody>
      </p:sp>
    </p:spTree>
    <p:extLst>
      <p:ext uri="{BB962C8B-B14F-4D97-AF65-F5344CB8AC3E}">
        <p14:creationId xmlns:p14="http://schemas.microsoft.com/office/powerpoint/2010/main" val="4500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5"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7471917" cy="461665"/>
          </a:xfrm>
          <a:prstGeom prst="rect">
            <a:avLst/>
          </a:prstGeom>
          <a:noFill/>
        </p:spPr>
        <p:txBody>
          <a:bodyPr wrap="none" rtlCol="0">
            <a:spAutoFit/>
          </a:bodyPr>
          <a:lstStyle/>
          <a:p>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DRL-based queue-aware task offloading</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18" name="流程图: 延期 17">
            <a:extLst>
              <a:ext uri="{FF2B5EF4-FFF2-40B4-BE49-F238E27FC236}">
                <a16:creationId xmlns:a16="http://schemas.microsoft.com/office/drawing/2014/main" id="{F39E9643-0D16-4B15-969B-5D531CFE2BBD}"/>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15</a:t>
            </a:r>
            <a:endParaRPr lang="zh-CN" altLang="en-US" dirty="0"/>
          </a:p>
        </p:txBody>
      </p:sp>
      <p:sp>
        <p:nvSpPr>
          <p:cNvPr id="20" name="文本框 19">
            <a:extLst>
              <a:ext uri="{FF2B5EF4-FFF2-40B4-BE49-F238E27FC236}">
                <a16:creationId xmlns:a16="http://schemas.microsoft.com/office/drawing/2014/main" id="{D5A7D234-BEB3-45BB-B3B2-5B6144E2981B}"/>
              </a:ext>
            </a:extLst>
          </p:cNvPr>
          <p:cNvSpPr txBox="1"/>
          <p:nvPr/>
        </p:nvSpPr>
        <p:spPr>
          <a:xfrm>
            <a:off x="402183" y="956210"/>
            <a:ext cx="2354676" cy="460960"/>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en-US" altLang="zh-CN" sz="2000" dirty="0">
                <a:latin typeface="+mn-ea"/>
              </a:rPr>
              <a:t>Task offloading</a:t>
            </a:r>
            <a:endParaRPr kumimoji="1" lang="zh-CN" altLang="en-US" sz="2000" dirty="0">
              <a:latin typeface="+mn-ea"/>
            </a:endParaRPr>
          </a:p>
        </p:txBody>
      </p:sp>
      <p:pic>
        <p:nvPicPr>
          <p:cNvPr id="21" name="图片 20">
            <a:extLst>
              <a:ext uri="{FF2B5EF4-FFF2-40B4-BE49-F238E27FC236}">
                <a16:creationId xmlns:a16="http://schemas.microsoft.com/office/drawing/2014/main" id="{4A185E0D-6D9B-491D-8474-67B68C525732}"/>
              </a:ext>
            </a:extLst>
          </p:cNvPr>
          <p:cNvPicPr/>
          <p:nvPr/>
        </p:nvPicPr>
        <p:blipFill>
          <a:blip r:embed="rId8">
            <a:extLst>
              <a:ext uri="{28A0092B-C50C-407E-A947-70E740481C1C}">
                <a14:useLocalDpi xmlns:a14="http://schemas.microsoft.com/office/drawing/2010/main" val="0"/>
              </a:ext>
            </a:extLst>
          </a:blip>
          <a:stretch>
            <a:fillRect/>
          </a:stretch>
        </p:blipFill>
        <p:spPr>
          <a:xfrm>
            <a:off x="598501" y="1950764"/>
            <a:ext cx="4947285" cy="2736850"/>
          </a:xfrm>
          <a:prstGeom prst="rect">
            <a:avLst/>
          </a:prstGeom>
        </p:spPr>
      </p:pic>
      <p:sp>
        <p:nvSpPr>
          <p:cNvPr id="22" name="文本框 21">
            <a:extLst>
              <a:ext uri="{FF2B5EF4-FFF2-40B4-BE49-F238E27FC236}">
                <a16:creationId xmlns:a16="http://schemas.microsoft.com/office/drawing/2014/main" id="{E2BEDA84-3A3D-41B8-812F-C76BA3DA26CE}"/>
              </a:ext>
            </a:extLst>
          </p:cNvPr>
          <p:cNvSpPr txBox="1"/>
          <p:nvPr/>
        </p:nvSpPr>
        <p:spPr>
          <a:xfrm>
            <a:off x="708783" y="1389590"/>
            <a:ext cx="4947285" cy="424090"/>
          </a:xfrm>
          <a:prstGeom prst="rect">
            <a:avLst/>
          </a:prstGeom>
          <a:noFill/>
        </p:spPr>
        <p:txBody>
          <a:bodyPr wrap="square" rtlCol="0">
            <a:spAutoFit/>
          </a:bodyPr>
          <a:lstStyle/>
          <a:p>
            <a:pPr>
              <a:lnSpc>
                <a:spcPct val="130000"/>
              </a:lnSpc>
            </a:pPr>
            <a:r>
              <a:rPr kumimoji="1" lang="en-US" altLang="zh-CN" dirty="0">
                <a:latin typeface="+mn-ea"/>
              </a:rPr>
              <a:t>SP2</a:t>
            </a:r>
            <a:r>
              <a:rPr kumimoji="1" lang="zh-CN" altLang="en-US" dirty="0">
                <a:latin typeface="+mn-ea"/>
              </a:rPr>
              <a:t>，</a:t>
            </a:r>
            <a:r>
              <a:rPr kumimoji="1" lang="en-US" altLang="zh-CN" dirty="0">
                <a:latin typeface="+mn-ea"/>
              </a:rPr>
              <a:t>mi</a:t>
            </a:r>
            <a:r>
              <a:rPr kumimoji="1" lang="zh-CN" altLang="en-US" dirty="0">
                <a:latin typeface="+mn-ea"/>
              </a:rPr>
              <a:t>决定将任务卸载到卫星或者</a:t>
            </a:r>
            <a:r>
              <a:rPr kumimoji="1" lang="en-US" altLang="zh-CN" dirty="0">
                <a:latin typeface="+mn-ea"/>
              </a:rPr>
              <a:t>UAV</a:t>
            </a:r>
            <a:endParaRPr kumimoji="1" lang="zh-CN" altLang="en-US" dirty="0">
              <a:latin typeface="+mn-ea"/>
            </a:endParaRPr>
          </a:p>
        </p:txBody>
      </p:sp>
      <p:sp>
        <p:nvSpPr>
          <p:cNvPr id="23" name="文本框 22">
            <a:extLst>
              <a:ext uri="{FF2B5EF4-FFF2-40B4-BE49-F238E27FC236}">
                <a16:creationId xmlns:a16="http://schemas.microsoft.com/office/drawing/2014/main" id="{1B7D0265-C18D-4535-AC0F-05B3F25915DE}"/>
              </a:ext>
            </a:extLst>
          </p:cNvPr>
          <p:cNvSpPr txBox="1"/>
          <p:nvPr/>
        </p:nvSpPr>
        <p:spPr>
          <a:xfrm>
            <a:off x="757771" y="4918907"/>
            <a:ext cx="4025308" cy="424090"/>
          </a:xfrm>
          <a:prstGeom prst="rect">
            <a:avLst/>
          </a:prstGeom>
          <a:noFill/>
        </p:spPr>
        <p:txBody>
          <a:bodyPr wrap="square" rtlCol="0">
            <a:spAutoFit/>
          </a:bodyPr>
          <a:lstStyle/>
          <a:p>
            <a:pPr>
              <a:lnSpc>
                <a:spcPct val="130000"/>
              </a:lnSpc>
            </a:pPr>
            <a:r>
              <a:rPr kumimoji="1" lang="zh-CN" altLang="en-US" dirty="0">
                <a:latin typeface="+mn-ea"/>
              </a:rPr>
              <a:t>使用</a:t>
            </a:r>
            <a:r>
              <a:rPr kumimoji="1" lang="en-US" altLang="zh-CN" dirty="0">
                <a:latin typeface="+mn-ea"/>
              </a:rPr>
              <a:t>AC</a:t>
            </a:r>
            <a:r>
              <a:rPr kumimoji="1" lang="zh-CN" altLang="en-US" dirty="0">
                <a:latin typeface="+mn-ea"/>
              </a:rPr>
              <a:t>的方法进行求解</a:t>
            </a:r>
          </a:p>
        </p:txBody>
      </p:sp>
      <p:sp>
        <p:nvSpPr>
          <p:cNvPr id="24" name="文本框 23">
            <a:extLst>
              <a:ext uri="{FF2B5EF4-FFF2-40B4-BE49-F238E27FC236}">
                <a16:creationId xmlns:a16="http://schemas.microsoft.com/office/drawing/2014/main" id="{EF1DA969-8167-4D4C-9FAF-4DCB6B160667}"/>
              </a:ext>
            </a:extLst>
          </p:cNvPr>
          <p:cNvSpPr txBox="1"/>
          <p:nvPr/>
        </p:nvSpPr>
        <p:spPr>
          <a:xfrm>
            <a:off x="5477593" y="946445"/>
            <a:ext cx="1156589" cy="460960"/>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en-US" altLang="zh-CN" sz="2000" dirty="0">
                <a:latin typeface="+mn-ea"/>
              </a:rPr>
              <a:t>State</a:t>
            </a:r>
            <a:endParaRPr kumimoji="1" lang="zh-CN" altLang="en-US" sz="2000" dirty="0">
              <a:latin typeface="+mn-ea"/>
            </a:endParaRPr>
          </a:p>
        </p:txBody>
      </p:sp>
      <p:sp>
        <p:nvSpPr>
          <p:cNvPr id="25" name="文本框 24">
            <a:extLst>
              <a:ext uri="{FF2B5EF4-FFF2-40B4-BE49-F238E27FC236}">
                <a16:creationId xmlns:a16="http://schemas.microsoft.com/office/drawing/2014/main" id="{706E619F-E6C7-4059-8E2A-5194028C3B3E}"/>
              </a:ext>
            </a:extLst>
          </p:cNvPr>
          <p:cNvSpPr txBox="1"/>
          <p:nvPr/>
        </p:nvSpPr>
        <p:spPr>
          <a:xfrm>
            <a:off x="5517705" y="2468813"/>
            <a:ext cx="1156589" cy="460960"/>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en-US" altLang="zh-CN" sz="2000" dirty="0">
                <a:latin typeface="+mn-ea"/>
              </a:rPr>
              <a:t>Action</a:t>
            </a:r>
            <a:endParaRPr kumimoji="1" lang="zh-CN" altLang="en-US" sz="2000" dirty="0">
              <a:latin typeface="+mn-ea"/>
            </a:endParaRPr>
          </a:p>
        </p:txBody>
      </p:sp>
      <p:sp>
        <p:nvSpPr>
          <p:cNvPr id="29" name="文本框 28">
            <a:extLst>
              <a:ext uri="{FF2B5EF4-FFF2-40B4-BE49-F238E27FC236}">
                <a16:creationId xmlns:a16="http://schemas.microsoft.com/office/drawing/2014/main" id="{FA5868FF-1B0C-4384-A9EA-4703B1713DFC}"/>
              </a:ext>
            </a:extLst>
          </p:cNvPr>
          <p:cNvSpPr txBox="1"/>
          <p:nvPr/>
        </p:nvSpPr>
        <p:spPr>
          <a:xfrm>
            <a:off x="5877278" y="1426460"/>
            <a:ext cx="6010395" cy="424090"/>
          </a:xfrm>
          <a:prstGeom prst="rect">
            <a:avLst/>
          </a:prstGeom>
          <a:noFill/>
        </p:spPr>
        <p:txBody>
          <a:bodyPr wrap="square" rtlCol="0">
            <a:spAutoFit/>
          </a:bodyPr>
          <a:lstStyle/>
          <a:p>
            <a:pPr>
              <a:lnSpc>
                <a:spcPct val="130000"/>
              </a:lnSpc>
            </a:pPr>
            <a:r>
              <a:rPr kumimoji="1" lang="zh-CN" altLang="en-US" dirty="0">
                <a:latin typeface="+mn-ea"/>
              </a:rPr>
              <a:t>系统状态包括队列积压、任务相关信息和经验网络性能</a:t>
            </a:r>
          </a:p>
        </p:txBody>
      </p:sp>
      <p:graphicFrame>
        <p:nvGraphicFramePr>
          <p:cNvPr id="3" name="对象 2">
            <a:extLst>
              <a:ext uri="{FF2B5EF4-FFF2-40B4-BE49-F238E27FC236}">
                <a16:creationId xmlns:a16="http://schemas.microsoft.com/office/drawing/2014/main" id="{10CF5D5B-1223-4821-A479-E2ECEC21E04C}"/>
              </a:ext>
            </a:extLst>
          </p:cNvPr>
          <p:cNvGraphicFramePr>
            <a:graphicFrameLocks noChangeAspect="1"/>
          </p:cNvGraphicFramePr>
          <p:nvPr>
            <p:extLst>
              <p:ext uri="{D42A27DB-BD31-4B8C-83A1-F6EECF244321}">
                <p14:modId xmlns:p14="http://schemas.microsoft.com/office/powerpoint/2010/main" val="4104922395"/>
              </p:ext>
            </p:extLst>
          </p:nvPr>
        </p:nvGraphicFramePr>
        <p:xfrm>
          <a:off x="5958841" y="1814976"/>
          <a:ext cx="6075793" cy="702705"/>
        </p:xfrm>
        <a:graphic>
          <a:graphicData uri="http://schemas.openxmlformats.org/presentationml/2006/ole">
            <mc:AlternateContent xmlns:mc="http://schemas.openxmlformats.org/markup-compatibility/2006">
              <mc:Choice xmlns:v="urn:schemas-microsoft-com:vml" Requires="v">
                <p:oleObj spid="_x0000_s9382" name="AxMath" r:id="rId9" imgW="4268520" imgH="493560" progId="Equation.AxMath">
                  <p:embed/>
                </p:oleObj>
              </mc:Choice>
              <mc:Fallback>
                <p:oleObj name="AxMath" r:id="rId9" imgW="4268520" imgH="493560" progId="Equation.AxMath">
                  <p:embed/>
                  <p:pic>
                    <p:nvPicPr>
                      <p:cNvPr id="0" name=""/>
                      <p:cNvPicPr/>
                      <p:nvPr/>
                    </p:nvPicPr>
                    <p:blipFill>
                      <a:blip r:embed="rId10"/>
                      <a:stretch>
                        <a:fillRect/>
                      </a:stretch>
                    </p:blipFill>
                    <p:spPr>
                      <a:xfrm>
                        <a:off x="5958841" y="1814976"/>
                        <a:ext cx="6075793" cy="70270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B361617-2038-4773-8E34-296918FA3B95}"/>
              </a:ext>
            </a:extLst>
          </p:cNvPr>
          <p:cNvGraphicFramePr>
            <a:graphicFrameLocks noChangeAspect="1"/>
          </p:cNvGraphicFramePr>
          <p:nvPr>
            <p:extLst>
              <p:ext uri="{D42A27DB-BD31-4B8C-83A1-F6EECF244321}">
                <p14:modId xmlns:p14="http://schemas.microsoft.com/office/powerpoint/2010/main" val="163769786"/>
              </p:ext>
            </p:extLst>
          </p:nvPr>
        </p:nvGraphicFramePr>
        <p:xfrm>
          <a:off x="5958841" y="3051760"/>
          <a:ext cx="4184320" cy="460960"/>
        </p:xfrm>
        <a:graphic>
          <a:graphicData uri="http://schemas.openxmlformats.org/presentationml/2006/ole">
            <mc:AlternateContent xmlns:mc="http://schemas.openxmlformats.org/markup-compatibility/2006">
              <mc:Choice xmlns:v="urn:schemas-microsoft-com:vml" Requires="v">
                <p:oleObj spid="_x0000_s9383" name="AxMath" r:id="rId11" imgW="2233080" imgH="245520" progId="Equation.AxMath">
                  <p:embed/>
                </p:oleObj>
              </mc:Choice>
              <mc:Fallback>
                <p:oleObj name="AxMath" r:id="rId11" imgW="2233080" imgH="245520" progId="Equation.AxMath">
                  <p:embed/>
                  <p:pic>
                    <p:nvPicPr>
                      <p:cNvPr id="0" name=""/>
                      <p:cNvPicPr/>
                      <p:nvPr/>
                    </p:nvPicPr>
                    <p:blipFill>
                      <a:blip r:embed="rId12"/>
                      <a:stretch>
                        <a:fillRect/>
                      </a:stretch>
                    </p:blipFill>
                    <p:spPr>
                      <a:xfrm>
                        <a:off x="5958841" y="3051760"/>
                        <a:ext cx="4184320" cy="460960"/>
                      </a:xfrm>
                      <a:prstGeom prst="rect">
                        <a:avLst/>
                      </a:prstGeom>
                    </p:spPr>
                  </p:pic>
                </p:oleObj>
              </mc:Fallback>
            </mc:AlternateContent>
          </a:graphicData>
        </a:graphic>
      </p:graphicFrame>
      <p:sp>
        <p:nvSpPr>
          <p:cNvPr id="30" name="文本框 29">
            <a:extLst>
              <a:ext uri="{FF2B5EF4-FFF2-40B4-BE49-F238E27FC236}">
                <a16:creationId xmlns:a16="http://schemas.microsoft.com/office/drawing/2014/main" id="{CAA2557A-EAFF-4BB2-B024-24EBB1A5ACA6}"/>
              </a:ext>
            </a:extLst>
          </p:cNvPr>
          <p:cNvSpPr txBox="1"/>
          <p:nvPr/>
        </p:nvSpPr>
        <p:spPr>
          <a:xfrm>
            <a:off x="5517705" y="3744379"/>
            <a:ext cx="1291309" cy="460960"/>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l"/>
            </a:pPr>
            <a:r>
              <a:rPr kumimoji="1" lang="en-US" altLang="zh-CN" sz="2000" dirty="0">
                <a:latin typeface="+mn-ea"/>
              </a:rPr>
              <a:t>Reward</a:t>
            </a:r>
            <a:endParaRPr kumimoji="1" lang="zh-CN" altLang="en-US" sz="2000" dirty="0">
              <a:latin typeface="+mn-ea"/>
            </a:endParaRPr>
          </a:p>
        </p:txBody>
      </p:sp>
      <p:pic>
        <p:nvPicPr>
          <p:cNvPr id="9" name="图片 8">
            <a:extLst>
              <a:ext uri="{FF2B5EF4-FFF2-40B4-BE49-F238E27FC236}">
                <a16:creationId xmlns:a16="http://schemas.microsoft.com/office/drawing/2014/main" id="{577FDD19-F5F0-4464-84B0-41B5CD27A3AE}"/>
              </a:ext>
            </a:extLst>
          </p:cNvPr>
          <p:cNvPicPr>
            <a:picLocks noChangeAspect="1"/>
          </p:cNvPicPr>
          <p:nvPr/>
        </p:nvPicPr>
        <p:blipFill>
          <a:blip r:embed="rId13"/>
          <a:stretch>
            <a:fillRect/>
          </a:stretch>
        </p:blipFill>
        <p:spPr>
          <a:xfrm>
            <a:off x="6095999" y="4364930"/>
            <a:ext cx="1905798" cy="618097"/>
          </a:xfrm>
          <a:prstGeom prst="rect">
            <a:avLst/>
          </a:prstGeom>
        </p:spPr>
      </p:pic>
      <p:grpSp>
        <p:nvGrpSpPr>
          <p:cNvPr id="33" name="组合 32">
            <a:extLst>
              <a:ext uri="{FF2B5EF4-FFF2-40B4-BE49-F238E27FC236}">
                <a16:creationId xmlns:a16="http://schemas.microsoft.com/office/drawing/2014/main" id="{052B65E8-8D1C-4524-9445-C4F8DB11880E}"/>
              </a:ext>
            </a:extLst>
          </p:cNvPr>
          <p:cNvGrpSpPr/>
          <p:nvPr/>
        </p:nvGrpSpPr>
        <p:grpSpPr>
          <a:xfrm>
            <a:off x="5656068" y="956209"/>
            <a:ext cx="6324731" cy="5466143"/>
            <a:chOff x="5656068" y="956209"/>
            <a:chExt cx="6324731" cy="5466143"/>
          </a:xfrm>
        </p:grpSpPr>
        <p:pic>
          <p:nvPicPr>
            <p:cNvPr id="10" name="图片 9">
              <a:extLst>
                <a:ext uri="{FF2B5EF4-FFF2-40B4-BE49-F238E27FC236}">
                  <a16:creationId xmlns:a16="http://schemas.microsoft.com/office/drawing/2014/main" id="{468A85E1-B09F-4A6F-BF8C-56FD38BF3DBE}"/>
                </a:ext>
              </a:extLst>
            </p:cNvPr>
            <p:cNvPicPr>
              <a:picLocks noChangeAspect="1"/>
            </p:cNvPicPr>
            <p:nvPr/>
          </p:nvPicPr>
          <p:blipFill>
            <a:blip r:embed="rId14"/>
            <a:stretch>
              <a:fillRect/>
            </a:stretch>
          </p:blipFill>
          <p:spPr>
            <a:xfrm>
              <a:off x="5656068" y="956209"/>
              <a:ext cx="4639029" cy="5466143"/>
            </a:xfrm>
            <a:prstGeom prst="rect">
              <a:avLst/>
            </a:prstGeom>
          </p:spPr>
        </p:pic>
        <p:grpSp>
          <p:nvGrpSpPr>
            <p:cNvPr id="16" name="组合 15">
              <a:extLst>
                <a:ext uri="{FF2B5EF4-FFF2-40B4-BE49-F238E27FC236}">
                  <a16:creationId xmlns:a16="http://schemas.microsoft.com/office/drawing/2014/main" id="{E077571F-F055-4F90-8F30-A6FFD63075DA}"/>
                </a:ext>
              </a:extLst>
            </p:cNvPr>
            <p:cNvGrpSpPr/>
            <p:nvPr/>
          </p:nvGrpSpPr>
          <p:grpSpPr>
            <a:xfrm>
              <a:off x="8621485" y="2309393"/>
              <a:ext cx="2223976" cy="578361"/>
              <a:chOff x="8621485" y="2309393"/>
              <a:chExt cx="2223976" cy="578361"/>
            </a:xfrm>
          </p:grpSpPr>
          <p:cxnSp>
            <p:nvCxnSpPr>
              <p:cNvPr id="12" name="直接箭头连接符 11">
                <a:extLst>
                  <a:ext uri="{FF2B5EF4-FFF2-40B4-BE49-F238E27FC236}">
                    <a16:creationId xmlns:a16="http://schemas.microsoft.com/office/drawing/2014/main" id="{11520313-545E-4FAE-848E-E76FDFC7F3EE}"/>
                  </a:ext>
                </a:extLst>
              </p:cNvPr>
              <p:cNvCxnSpPr>
                <a:cxnSpLocks/>
                <a:stCxn id="14" idx="1"/>
              </p:cNvCxnSpPr>
              <p:nvPr/>
            </p:nvCxnSpPr>
            <p:spPr>
              <a:xfrm flipH="1">
                <a:off x="8621485" y="2598574"/>
                <a:ext cx="374760" cy="177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645CC9A8-3AAD-4B7B-B6E4-92D9092EDA02}"/>
                  </a:ext>
                </a:extLst>
              </p:cNvPr>
              <p:cNvSpPr/>
              <p:nvPr/>
            </p:nvSpPr>
            <p:spPr>
              <a:xfrm>
                <a:off x="8996245" y="2309393"/>
                <a:ext cx="1849216" cy="5783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每</a:t>
                </a:r>
                <a:r>
                  <a:rPr lang="en-US" altLang="zh-CN" dirty="0">
                    <a:solidFill>
                      <a:schemeClr val="tx1"/>
                    </a:solidFill>
                  </a:rPr>
                  <a:t>D</a:t>
                </a:r>
                <a:r>
                  <a:rPr lang="zh-CN" altLang="en-US" dirty="0">
                    <a:solidFill>
                      <a:schemeClr val="tx1"/>
                    </a:solidFill>
                  </a:rPr>
                  <a:t>个时隙更新一次卸载决策</a:t>
                </a:r>
              </a:p>
            </p:txBody>
          </p:sp>
        </p:grpSp>
        <p:grpSp>
          <p:nvGrpSpPr>
            <p:cNvPr id="48" name="组合 47">
              <a:extLst>
                <a:ext uri="{FF2B5EF4-FFF2-40B4-BE49-F238E27FC236}">
                  <a16:creationId xmlns:a16="http://schemas.microsoft.com/office/drawing/2014/main" id="{43ED6344-44A5-4069-8C35-33F4767F7F16}"/>
                </a:ext>
              </a:extLst>
            </p:cNvPr>
            <p:cNvGrpSpPr/>
            <p:nvPr/>
          </p:nvGrpSpPr>
          <p:grpSpPr>
            <a:xfrm>
              <a:off x="9857863" y="4364930"/>
              <a:ext cx="1735636" cy="321001"/>
              <a:chOff x="8621485" y="2566753"/>
              <a:chExt cx="1735636" cy="321001"/>
            </a:xfrm>
          </p:grpSpPr>
          <p:cxnSp>
            <p:nvCxnSpPr>
              <p:cNvPr id="49" name="直接箭头连接符 48">
                <a:extLst>
                  <a:ext uri="{FF2B5EF4-FFF2-40B4-BE49-F238E27FC236}">
                    <a16:creationId xmlns:a16="http://schemas.microsoft.com/office/drawing/2014/main" id="{821F5B0E-2344-4FB1-9AD5-B707F0399DB6}"/>
                  </a:ext>
                </a:extLst>
              </p:cNvPr>
              <p:cNvCxnSpPr>
                <a:cxnSpLocks/>
                <a:stCxn id="50" idx="1"/>
              </p:cNvCxnSpPr>
              <p:nvPr/>
            </p:nvCxnSpPr>
            <p:spPr>
              <a:xfrm flipH="1">
                <a:off x="8621485" y="2727254"/>
                <a:ext cx="374760" cy="4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BB37082E-BAE8-4614-AF8C-CEF469BAA44E}"/>
                  </a:ext>
                </a:extLst>
              </p:cNvPr>
              <p:cNvSpPr/>
              <p:nvPr/>
            </p:nvSpPr>
            <p:spPr>
              <a:xfrm>
                <a:off x="8996245" y="2566753"/>
                <a:ext cx="1360876" cy="3210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TD error</a:t>
                </a:r>
                <a:endParaRPr lang="zh-CN" altLang="en-US" dirty="0">
                  <a:solidFill>
                    <a:schemeClr val="tx1"/>
                  </a:solidFill>
                </a:endParaRPr>
              </a:p>
            </p:txBody>
          </p:sp>
        </p:grpSp>
        <p:grpSp>
          <p:nvGrpSpPr>
            <p:cNvPr id="51" name="组合 50">
              <a:extLst>
                <a:ext uri="{FF2B5EF4-FFF2-40B4-BE49-F238E27FC236}">
                  <a16:creationId xmlns:a16="http://schemas.microsoft.com/office/drawing/2014/main" id="{691A5480-074F-4BBA-A0F2-9DDC1D98C235}"/>
                </a:ext>
              </a:extLst>
            </p:cNvPr>
            <p:cNvGrpSpPr/>
            <p:nvPr/>
          </p:nvGrpSpPr>
          <p:grpSpPr>
            <a:xfrm>
              <a:off x="8118444" y="4902578"/>
              <a:ext cx="2821039" cy="265448"/>
              <a:chOff x="8621486" y="2622306"/>
              <a:chExt cx="2821039" cy="265448"/>
            </a:xfrm>
          </p:grpSpPr>
          <p:cxnSp>
            <p:nvCxnSpPr>
              <p:cNvPr id="52" name="直接箭头连接符 51">
                <a:extLst>
                  <a:ext uri="{FF2B5EF4-FFF2-40B4-BE49-F238E27FC236}">
                    <a16:creationId xmlns:a16="http://schemas.microsoft.com/office/drawing/2014/main" id="{C380D75D-4C97-4D62-B734-83EFFA073E09}"/>
                  </a:ext>
                </a:extLst>
              </p:cNvPr>
              <p:cNvCxnSpPr>
                <a:cxnSpLocks/>
                <a:stCxn id="53" idx="1"/>
              </p:cNvCxnSpPr>
              <p:nvPr/>
            </p:nvCxnSpPr>
            <p:spPr>
              <a:xfrm flipH="1">
                <a:off x="8621486" y="2755030"/>
                <a:ext cx="374758" cy="20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12788500-1D7C-4006-81B1-30A2E3954E27}"/>
                  </a:ext>
                </a:extLst>
              </p:cNvPr>
              <p:cNvSpPr/>
              <p:nvPr/>
            </p:nvSpPr>
            <p:spPr>
              <a:xfrm>
                <a:off x="8996244" y="2622306"/>
                <a:ext cx="2446281" cy="2654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Update critic network</a:t>
                </a:r>
                <a:endParaRPr lang="zh-CN" altLang="en-US" dirty="0">
                  <a:solidFill>
                    <a:schemeClr val="tx1"/>
                  </a:solidFill>
                </a:endParaRPr>
              </a:p>
            </p:txBody>
          </p:sp>
        </p:grpSp>
        <p:grpSp>
          <p:nvGrpSpPr>
            <p:cNvPr id="54" name="组合 53">
              <a:extLst>
                <a:ext uri="{FF2B5EF4-FFF2-40B4-BE49-F238E27FC236}">
                  <a16:creationId xmlns:a16="http://schemas.microsoft.com/office/drawing/2014/main" id="{D9EF41ED-EF6E-4D81-A9E9-B0CAABC6A363}"/>
                </a:ext>
              </a:extLst>
            </p:cNvPr>
            <p:cNvGrpSpPr/>
            <p:nvPr/>
          </p:nvGrpSpPr>
          <p:grpSpPr>
            <a:xfrm>
              <a:off x="9159760" y="5205183"/>
              <a:ext cx="2821039" cy="265448"/>
              <a:chOff x="8621486" y="2622306"/>
              <a:chExt cx="2821039" cy="265448"/>
            </a:xfrm>
          </p:grpSpPr>
          <p:cxnSp>
            <p:nvCxnSpPr>
              <p:cNvPr id="55" name="直接箭头连接符 54">
                <a:extLst>
                  <a:ext uri="{FF2B5EF4-FFF2-40B4-BE49-F238E27FC236}">
                    <a16:creationId xmlns:a16="http://schemas.microsoft.com/office/drawing/2014/main" id="{99CC7FE6-60AE-440E-918F-0F9DCBDDF784}"/>
                  </a:ext>
                </a:extLst>
              </p:cNvPr>
              <p:cNvCxnSpPr>
                <a:cxnSpLocks/>
                <a:stCxn id="56" idx="1"/>
              </p:cNvCxnSpPr>
              <p:nvPr/>
            </p:nvCxnSpPr>
            <p:spPr>
              <a:xfrm flipH="1">
                <a:off x="8621486" y="2755030"/>
                <a:ext cx="374758" cy="20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C60ACBEE-BE34-4DAA-A587-E54846771FF4}"/>
                  </a:ext>
                </a:extLst>
              </p:cNvPr>
              <p:cNvSpPr/>
              <p:nvPr/>
            </p:nvSpPr>
            <p:spPr>
              <a:xfrm>
                <a:off x="8996244" y="2622306"/>
                <a:ext cx="2446281" cy="2654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Update actor network</a:t>
                </a:r>
                <a:endParaRPr lang="zh-CN" altLang="en-US" dirty="0">
                  <a:solidFill>
                    <a:schemeClr val="tx1"/>
                  </a:solidFill>
                </a:endParaRPr>
              </a:p>
            </p:txBody>
          </p:sp>
        </p:grpSp>
      </p:grpSp>
    </p:spTree>
    <p:extLst>
      <p:ext uri="{BB962C8B-B14F-4D97-AF65-F5344CB8AC3E}">
        <p14:creationId xmlns:p14="http://schemas.microsoft.com/office/powerpoint/2010/main" val="285479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4520789" cy="461665"/>
          </a:xfrm>
          <a:prstGeom prst="rect">
            <a:avLst/>
          </a:prstGeom>
          <a:noFill/>
        </p:spPr>
        <p:txBody>
          <a:bodyPr wrap="none" rtlCol="0">
            <a:spAutoFit/>
          </a:bodyPr>
          <a:lstStyle/>
          <a:p>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Performance evaluation</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4" name="文本框 3">
            <a:extLst>
              <a:ext uri="{FF2B5EF4-FFF2-40B4-BE49-F238E27FC236}">
                <a16:creationId xmlns:a16="http://schemas.microsoft.com/office/drawing/2014/main" id="{048AC620-A87A-434E-AA0C-4CBC51571DE3}"/>
              </a:ext>
            </a:extLst>
          </p:cNvPr>
          <p:cNvSpPr txBox="1"/>
          <p:nvPr/>
        </p:nvSpPr>
        <p:spPr>
          <a:xfrm>
            <a:off x="465979" y="1086728"/>
            <a:ext cx="2298676" cy="460960"/>
          </a:xfrm>
          <a:prstGeom prst="rect">
            <a:avLst/>
          </a:prstGeom>
          <a:noFill/>
        </p:spPr>
        <p:txBody>
          <a:bodyPr wrap="square" rtlCol="0">
            <a:spAutoFit/>
          </a:bodyPr>
          <a:lstStyle/>
          <a:p>
            <a:pPr marL="171450" indent="-171450">
              <a:lnSpc>
                <a:spcPct val="130000"/>
              </a:lnSpc>
              <a:buFont typeface="Wingdings" panose="05000000000000000000" pitchFamily="2" charset="2"/>
              <a:buChar char="l"/>
            </a:pPr>
            <a:r>
              <a:rPr kumimoji="1" lang="zh-CN" altLang="en-US" sz="2000" dirty="0">
                <a:latin typeface="+mn-ea"/>
              </a:rPr>
              <a:t>对照方案</a:t>
            </a:r>
            <a:r>
              <a:rPr kumimoji="1" lang="en-US" altLang="zh-CN" sz="2000" dirty="0">
                <a:latin typeface="+mn-ea"/>
              </a:rPr>
              <a:t>:</a:t>
            </a:r>
            <a:endParaRPr kumimoji="1" lang="zh-CN" altLang="en-US" sz="2000" dirty="0">
              <a:latin typeface="+mn-ea"/>
            </a:endParaRPr>
          </a:p>
        </p:txBody>
      </p:sp>
      <p:sp>
        <p:nvSpPr>
          <p:cNvPr id="2" name="文本框 1">
            <a:extLst>
              <a:ext uri="{FF2B5EF4-FFF2-40B4-BE49-F238E27FC236}">
                <a16:creationId xmlns:a16="http://schemas.microsoft.com/office/drawing/2014/main" id="{F851AEF4-EF5B-4914-BBCE-9B0F9D8EB0D1}"/>
              </a:ext>
            </a:extLst>
          </p:cNvPr>
          <p:cNvSpPr txBox="1"/>
          <p:nvPr/>
        </p:nvSpPr>
        <p:spPr>
          <a:xfrm>
            <a:off x="515174" y="1752185"/>
            <a:ext cx="3585950" cy="3304879"/>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en-US" altLang="zh-CN" dirty="0">
                <a:latin typeface="+mn-ea"/>
              </a:rPr>
              <a:t>EMM[1](</a:t>
            </a:r>
            <a:r>
              <a:rPr kumimoji="1" lang="zh-CN" altLang="en-US" dirty="0">
                <a:latin typeface="+mn-ea"/>
              </a:rPr>
              <a:t>能量感知，替换为队列感知</a:t>
            </a:r>
            <a:r>
              <a:rPr kumimoji="1" lang="en-US" altLang="zh-CN" dirty="0">
                <a:latin typeface="+mn-ea"/>
              </a:rPr>
              <a:t>)</a:t>
            </a:r>
          </a:p>
          <a:p>
            <a:pPr marL="285750" indent="-285750">
              <a:lnSpc>
                <a:spcPct val="130000"/>
              </a:lnSpc>
              <a:buFont typeface="Arial" panose="020B0604020202020204" pitchFamily="34" charset="0"/>
              <a:buChar char="•"/>
            </a:pPr>
            <a:r>
              <a:rPr kumimoji="1" lang="en-US" altLang="zh-CN" dirty="0">
                <a:latin typeface="+mn-ea"/>
              </a:rPr>
              <a:t>DAC</a:t>
            </a:r>
          </a:p>
          <a:p>
            <a:pPr>
              <a:lnSpc>
                <a:spcPct val="130000"/>
              </a:lnSpc>
            </a:pPr>
            <a:r>
              <a:rPr kumimoji="1" lang="en-US" altLang="zh-CN" dirty="0">
                <a:latin typeface="+mn-ea"/>
              </a:rPr>
              <a:t> </a:t>
            </a:r>
            <a:r>
              <a:rPr kumimoji="1" lang="zh-CN" altLang="en-US" dirty="0">
                <a:latin typeface="+mn-ea"/>
              </a:rPr>
              <a:t>    与</a:t>
            </a:r>
            <a:r>
              <a:rPr kumimoji="1" lang="en-US" altLang="zh-CN" dirty="0">
                <a:latin typeface="+mn-ea"/>
              </a:rPr>
              <a:t>QUARTER</a:t>
            </a:r>
            <a:r>
              <a:rPr kumimoji="1" lang="zh-CN" altLang="en-US" dirty="0">
                <a:latin typeface="+mn-ea"/>
              </a:rPr>
              <a:t>类似，但是没有获取队列信息</a:t>
            </a:r>
            <a:endParaRPr kumimoji="1" lang="en-US" altLang="zh-CN" dirty="0">
              <a:latin typeface="+mn-ea"/>
            </a:endParaRPr>
          </a:p>
          <a:p>
            <a:pPr>
              <a:lnSpc>
                <a:spcPct val="130000"/>
              </a:lnSpc>
            </a:pPr>
            <a:endParaRPr kumimoji="1" lang="en-US" altLang="zh-CN" dirty="0">
              <a:latin typeface="+mn-ea"/>
            </a:endParaRPr>
          </a:p>
          <a:p>
            <a:pPr>
              <a:lnSpc>
                <a:spcPct val="130000"/>
              </a:lnSpc>
            </a:pPr>
            <a:r>
              <a:rPr kumimoji="1" lang="zh-CN" altLang="en-US" dirty="0">
                <a:latin typeface="+mn-ea"/>
              </a:rPr>
              <a:t>这两种方法任务分割设置为</a:t>
            </a:r>
            <a:r>
              <a:rPr kumimoji="1" lang="en-US" altLang="zh-CN" dirty="0">
                <a:latin typeface="+mn-ea"/>
              </a:rPr>
              <a:t>0.8</a:t>
            </a:r>
            <a:r>
              <a:rPr kumimoji="1" lang="zh-CN" altLang="en-US" dirty="0">
                <a:latin typeface="+mn-ea"/>
              </a:rPr>
              <a:t>，局部</a:t>
            </a:r>
            <a:r>
              <a:rPr kumimoji="1" lang="en-US" altLang="zh-CN" dirty="0">
                <a:latin typeface="+mn-ea"/>
              </a:rPr>
              <a:t>CPU</a:t>
            </a:r>
            <a:r>
              <a:rPr kumimoji="1" lang="zh-CN" altLang="en-US" dirty="0">
                <a:latin typeface="+mn-ea"/>
              </a:rPr>
              <a:t>频率保持不变，服务器均匀分配计算资源。</a:t>
            </a:r>
          </a:p>
        </p:txBody>
      </p:sp>
      <p:sp>
        <p:nvSpPr>
          <p:cNvPr id="15" name="文本框 14">
            <a:extLst>
              <a:ext uri="{FF2B5EF4-FFF2-40B4-BE49-F238E27FC236}">
                <a16:creationId xmlns:a16="http://schemas.microsoft.com/office/drawing/2014/main" id="{D6D264D4-A0E1-4AF0-8BDC-7BB6DD39E489}"/>
              </a:ext>
            </a:extLst>
          </p:cNvPr>
          <p:cNvSpPr txBox="1"/>
          <p:nvPr/>
        </p:nvSpPr>
        <p:spPr>
          <a:xfrm>
            <a:off x="4071769" y="1008399"/>
            <a:ext cx="1707328" cy="460960"/>
          </a:xfrm>
          <a:prstGeom prst="rect">
            <a:avLst/>
          </a:prstGeom>
          <a:noFill/>
        </p:spPr>
        <p:txBody>
          <a:bodyPr wrap="square" rtlCol="0">
            <a:spAutoFit/>
          </a:bodyPr>
          <a:lstStyle/>
          <a:p>
            <a:pPr marL="171450" indent="-171450">
              <a:lnSpc>
                <a:spcPct val="130000"/>
              </a:lnSpc>
              <a:buFont typeface="Wingdings" panose="05000000000000000000" pitchFamily="2" charset="2"/>
              <a:buChar char="l"/>
            </a:pPr>
            <a:r>
              <a:rPr kumimoji="1" lang="zh-CN" altLang="en-US" sz="2000" dirty="0">
                <a:latin typeface="+mn-ea"/>
              </a:rPr>
              <a:t>实验结果</a:t>
            </a:r>
            <a:r>
              <a:rPr kumimoji="1" lang="en-US" altLang="zh-CN" sz="2000" dirty="0">
                <a:latin typeface="+mn-ea"/>
              </a:rPr>
              <a:t>:</a:t>
            </a:r>
            <a:endParaRPr kumimoji="1" lang="zh-CN" altLang="en-US" sz="2000" dirty="0">
              <a:latin typeface="+mn-ea"/>
            </a:endParaRPr>
          </a:p>
        </p:txBody>
      </p:sp>
      <p:sp>
        <p:nvSpPr>
          <p:cNvPr id="21" name="流程图: 延期 20">
            <a:extLst>
              <a:ext uri="{FF2B5EF4-FFF2-40B4-BE49-F238E27FC236}">
                <a16:creationId xmlns:a16="http://schemas.microsoft.com/office/drawing/2014/main" id="{0EB6170F-8895-443D-99BF-E87F167AB74D}"/>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16</a:t>
            </a:r>
            <a:endParaRPr lang="zh-CN" altLang="en-US" dirty="0"/>
          </a:p>
        </p:txBody>
      </p:sp>
      <p:sp>
        <p:nvSpPr>
          <p:cNvPr id="7" name="文本框 6">
            <a:extLst>
              <a:ext uri="{FF2B5EF4-FFF2-40B4-BE49-F238E27FC236}">
                <a16:creationId xmlns:a16="http://schemas.microsoft.com/office/drawing/2014/main" id="{31E826E3-CCF9-4202-A7A2-178467AA4FCB}"/>
              </a:ext>
            </a:extLst>
          </p:cNvPr>
          <p:cNvSpPr txBox="1"/>
          <p:nvPr/>
        </p:nvSpPr>
        <p:spPr>
          <a:xfrm>
            <a:off x="4071769" y="1426132"/>
            <a:ext cx="2024231" cy="381258"/>
          </a:xfrm>
          <a:prstGeom prst="rect">
            <a:avLst/>
          </a:prstGeom>
          <a:noFill/>
        </p:spPr>
        <p:txBody>
          <a:bodyPr wrap="square" rtlCol="0">
            <a:spAutoFit/>
          </a:bodyPr>
          <a:lstStyle/>
          <a:p>
            <a:pPr marL="171450" indent="-171450" algn="ctr">
              <a:lnSpc>
                <a:spcPct val="130000"/>
              </a:lnSpc>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能耗和收敛性</a:t>
            </a:r>
          </a:p>
        </p:txBody>
      </p:sp>
      <p:pic>
        <p:nvPicPr>
          <p:cNvPr id="23" name="图片 22">
            <a:extLst>
              <a:ext uri="{FF2B5EF4-FFF2-40B4-BE49-F238E27FC236}">
                <a16:creationId xmlns:a16="http://schemas.microsoft.com/office/drawing/2014/main" id="{E6F591AD-9D86-48DF-A495-0BA23473CB26}"/>
              </a:ext>
            </a:extLst>
          </p:cNvPr>
          <p:cNvPicPr/>
          <p:nvPr/>
        </p:nvPicPr>
        <p:blipFill>
          <a:blip r:embed="rId7">
            <a:extLst>
              <a:ext uri="{28A0092B-C50C-407E-A947-70E740481C1C}">
                <a14:useLocalDpi xmlns:a14="http://schemas.microsoft.com/office/drawing/2010/main" val="0"/>
              </a:ext>
            </a:extLst>
          </a:blip>
          <a:stretch>
            <a:fillRect/>
          </a:stretch>
        </p:blipFill>
        <p:spPr>
          <a:xfrm>
            <a:off x="4032598" y="2078118"/>
            <a:ext cx="4126803" cy="3235347"/>
          </a:xfrm>
          <a:prstGeom prst="rect">
            <a:avLst/>
          </a:prstGeom>
        </p:spPr>
      </p:pic>
      <p:pic>
        <p:nvPicPr>
          <p:cNvPr id="8" name="图片 7">
            <a:extLst>
              <a:ext uri="{FF2B5EF4-FFF2-40B4-BE49-F238E27FC236}">
                <a16:creationId xmlns:a16="http://schemas.microsoft.com/office/drawing/2014/main" id="{A313F5E2-81DB-4E3F-99B0-76D558402AB7}"/>
              </a:ext>
            </a:extLst>
          </p:cNvPr>
          <p:cNvPicPr>
            <a:picLocks noChangeAspect="1"/>
          </p:cNvPicPr>
          <p:nvPr/>
        </p:nvPicPr>
        <p:blipFill>
          <a:blip r:embed="rId8"/>
          <a:stretch>
            <a:fillRect/>
          </a:stretch>
        </p:blipFill>
        <p:spPr>
          <a:xfrm>
            <a:off x="8090877" y="2078118"/>
            <a:ext cx="4098106" cy="3235347"/>
          </a:xfrm>
          <a:prstGeom prst="rect">
            <a:avLst/>
          </a:prstGeom>
        </p:spPr>
      </p:pic>
      <p:sp>
        <p:nvSpPr>
          <p:cNvPr id="25" name="文本框 24">
            <a:extLst>
              <a:ext uri="{FF2B5EF4-FFF2-40B4-BE49-F238E27FC236}">
                <a16:creationId xmlns:a16="http://schemas.microsoft.com/office/drawing/2014/main" id="{F3E6F88A-65BB-4009-B541-55E3C3D47BBA}"/>
              </a:ext>
            </a:extLst>
          </p:cNvPr>
          <p:cNvSpPr txBox="1"/>
          <p:nvPr/>
        </p:nvSpPr>
        <p:spPr>
          <a:xfrm>
            <a:off x="890490" y="5574560"/>
            <a:ext cx="11026303" cy="707310"/>
          </a:xfrm>
          <a:prstGeom prst="rect">
            <a:avLst/>
          </a:prstGeom>
          <a:noFill/>
        </p:spPr>
        <p:txBody>
          <a:bodyPr wrap="square" rtlCol="0">
            <a:spAutoFit/>
          </a:bodyPr>
          <a:lstStyle/>
          <a:p>
            <a:pPr>
              <a:lnSpc>
                <a:spcPct val="130000"/>
              </a:lnSpc>
            </a:pPr>
            <a:r>
              <a:rPr kumimoji="1" lang="en-US" altLang="zh-CN" sz="1600" dirty="0">
                <a:latin typeface="+mn-ea"/>
              </a:rPr>
              <a:t>[1]Y. Sun, S. Zhou and J. Xu, "EMM: Energy-Aware Mobility Management for Mobile Edge Computing in Ultra Dense Networks," in IEEE Journal on Selected Areas in Communications, vol. 35, no. 11, pp. 2637-2646, Nov. 2017.</a:t>
            </a:r>
            <a:endParaRPr kumimoji="1" lang="zh-CN" altLang="en-US" sz="1600" dirty="0">
              <a:latin typeface="+mn-ea"/>
            </a:endParaRPr>
          </a:p>
        </p:txBody>
      </p:sp>
      <p:sp>
        <p:nvSpPr>
          <p:cNvPr id="9" name="文本框 8">
            <a:extLst>
              <a:ext uri="{FF2B5EF4-FFF2-40B4-BE49-F238E27FC236}">
                <a16:creationId xmlns:a16="http://schemas.microsoft.com/office/drawing/2014/main" id="{036280AC-BB7E-437C-83C2-C56777D6D437}"/>
              </a:ext>
            </a:extLst>
          </p:cNvPr>
          <p:cNvSpPr txBox="1"/>
          <p:nvPr/>
        </p:nvSpPr>
        <p:spPr>
          <a:xfrm>
            <a:off x="3818165" y="5309939"/>
            <a:ext cx="4555672" cy="424090"/>
          </a:xfrm>
          <a:prstGeom prst="rect">
            <a:avLst/>
          </a:prstGeom>
          <a:noFill/>
        </p:spPr>
        <p:txBody>
          <a:bodyPr wrap="square" rtlCol="0">
            <a:spAutoFit/>
          </a:bodyPr>
          <a:lstStyle/>
          <a:p>
            <a:pPr algn="ctr">
              <a:lnSpc>
                <a:spcPct val="130000"/>
              </a:lnSpc>
            </a:pPr>
            <a:r>
              <a:rPr kumimoji="1" lang="zh-CN" altLang="en-US" dirty="0">
                <a:solidFill>
                  <a:srgbClr val="FF0000"/>
                </a:solidFill>
                <a:latin typeface="+mn-ea"/>
              </a:rPr>
              <a:t>验证了动态任务分割来降低能耗的有效性</a:t>
            </a:r>
          </a:p>
        </p:txBody>
      </p:sp>
    </p:spTree>
    <p:extLst>
      <p:ext uri="{BB962C8B-B14F-4D97-AF65-F5344CB8AC3E}">
        <p14:creationId xmlns:p14="http://schemas.microsoft.com/office/powerpoint/2010/main" val="3809516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4520789" cy="461665"/>
          </a:xfrm>
          <a:prstGeom prst="rect">
            <a:avLst/>
          </a:prstGeom>
          <a:noFill/>
        </p:spPr>
        <p:txBody>
          <a:bodyPr wrap="none" rtlCol="0">
            <a:spAutoFit/>
          </a:bodyPr>
          <a:lstStyle/>
          <a:p>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Performance evaluation</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C4B0440E-80FA-4B0F-A6F4-568FE3AD5C3E}"/>
              </a:ext>
            </a:extLst>
          </p:cNvPr>
          <p:cNvSpPr txBox="1"/>
          <p:nvPr/>
        </p:nvSpPr>
        <p:spPr>
          <a:xfrm>
            <a:off x="531295" y="1036992"/>
            <a:ext cx="2344655" cy="460960"/>
          </a:xfrm>
          <a:prstGeom prst="rect">
            <a:avLst/>
          </a:prstGeom>
          <a:noFill/>
        </p:spPr>
        <p:txBody>
          <a:bodyPr wrap="square" rtlCol="0">
            <a:spAutoFit/>
          </a:bodyPr>
          <a:lstStyle/>
          <a:p>
            <a:pPr marL="342900" indent="-342900" algn="ctr">
              <a:lnSpc>
                <a:spcPct val="130000"/>
              </a:lnSpc>
              <a:buFont typeface="Wingdings" panose="05000000000000000000" pitchFamily="2" charset="2"/>
              <a:buChar char="l"/>
            </a:pPr>
            <a:r>
              <a:rPr kumimoji="1" lang="zh-CN" altLang="en-US" sz="2000" dirty="0">
                <a:latin typeface="+mn-ea"/>
              </a:rPr>
              <a:t>队列积压情况</a:t>
            </a:r>
          </a:p>
        </p:txBody>
      </p:sp>
      <p:sp>
        <p:nvSpPr>
          <p:cNvPr id="23" name="流程图: 延期 22">
            <a:extLst>
              <a:ext uri="{FF2B5EF4-FFF2-40B4-BE49-F238E27FC236}">
                <a16:creationId xmlns:a16="http://schemas.microsoft.com/office/drawing/2014/main" id="{C88E491C-F327-4546-A62B-700EE512A35E}"/>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17</a:t>
            </a:r>
            <a:endParaRPr lang="zh-CN" altLang="en-US" dirty="0"/>
          </a:p>
        </p:txBody>
      </p:sp>
      <p:pic>
        <p:nvPicPr>
          <p:cNvPr id="20" name="图片 19">
            <a:extLst>
              <a:ext uri="{FF2B5EF4-FFF2-40B4-BE49-F238E27FC236}">
                <a16:creationId xmlns:a16="http://schemas.microsoft.com/office/drawing/2014/main" id="{431B4C68-21EE-4F96-86EA-D3854491E428}"/>
              </a:ext>
            </a:extLst>
          </p:cNvPr>
          <p:cNvPicPr/>
          <p:nvPr/>
        </p:nvPicPr>
        <p:blipFill>
          <a:blip r:embed="rId7">
            <a:extLst>
              <a:ext uri="{28A0092B-C50C-407E-A947-70E740481C1C}">
                <a14:useLocalDpi xmlns:a14="http://schemas.microsoft.com/office/drawing/2010/main" val="0"/>
              </a:ext>
            </a:extLst>
          </a:blip>
          <a:stretch>
            <a:fillRect/>
          </a:stretch>
        </p:blipFill>
        <p:spPr>
          <a:xfrm>
            <a:off x="353201" y="1504939"/>
            <a:ext cx="11694402" cy="4036582"/>
          </a:xfrm>
          <a:prstGeom prst="rect">
            <a:avLst/>
          </a:prstGeom>
        </p:spPr>
      </p:pic>
    </p:spTree>
    <p:extLst>
      <p:ext uri="{BB962C8B-B14F-4D97-AF65-F5344CB8AC3E}">
        <p14:creationId xmlns:p14="http://schemas.microsoft.com/office/powerpoint/2010/main" val="2379280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E924214-9500-FB48-B3C4-FACEAB65FF20}"/>
              </a:ext>
            </a:extLst>
          </p:cNvPr>
          <p:cNvGrpSpPr/>
          <p:nvPr/>
        </p:nvGrpSpPr>
        <p:grpSpPr>
          <a:xfrm>
            <a:off x="0" y="-2"/>
            <a:ext cx="12192000" cy="6858003"/>
            <a:chOff x="0" y="-2"/>
            <a:chExt cx="12192000" cy="6858003"/>
          </a:xfrm>
        </p:grpSpPr>
        <p:sp>
          <p:nvSpPr>
            <p:cNvPr id="27" name="矩形 26">
              <a:extLst>
                <a:ext uri="{FF2B5EF4-FFF2-40B4-BE49-F238E27FC236}">
                  <a16:creationId xmlns:a16="http://schemas.microsoft.com/office/drawing/2014/main" id="{4F661687-7EF2-AA4C-934D-92BEF86F8B1A}"/>
                </a:ext>
              </a:extLst>
            </p:cNvPr>
            <p:cNvSpPr/>
            <p:nvPr/>
          </p:nvSpPr>
          <p:spPr>
            <a:xfrm>
              <a:off x="0" y="-2"/>
              <a:ext cx="12192000" cy="1062679"/>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8" name="矩形 27">
              <a:extLst>
                <a:ext uri="{FF2B5EF4-FFF2-40B4-BE49-F238E27FC236}">
                  <a16:creationId xmlns:a16="http://schemas.microsoft.com/office/drawing/2014/main" id="{6A777946-4C71-BB46-A6E1-DB084E5AC78C}"/>
                </a:ext>
              </a:extLst>
            </p:cNvPr>
            <p:cNvSpPr/>
            <p:nvPr/>
          </p:nvSpPr>
          <p:spPr>
            <a:xfrm>
              <a:off x="0" y="106267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B971EE58-9354-A34F-9983-C70F842E8B74}"/>
                </a:ext>
              </a:extLst>
            </p:cNvPr>
            <p:cNvSpPr/>
            <p:nvPr/>
          </p:nvSpPr>
          <p:spPr>
            <a:xfrm>
              <a:off x="0" y="6453336"/>
              <a:ext cx="12192000" cy="404665"/>
            </a:xfrm>
            <a:prstGeom prst="rect">
              <a:avLst/>
            </a:prstGeom>
            <a:gradFill>
              <a:gsLst>
                <a:gs pos="0">
                  <a:srgbClr val="C00000"/>
                </a:gs>
                <a:gs pos="100000">
                  <a:srgbClr val="C00000">
                    <a:alpha val="80000"/>
                    <a:lumMod val="94000"/>
                    <a:lumOff val="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9" name="组合 8">
            <a:extLst>
              <a:ext uri="{FF2B5EF4-FFF2-40B4-BE49-F238E27FC236}">
                <a16:creationId xmlns:a16="http://schemas.microsoft.com/office/drawing/2014/main" id="{85F73072-5CD4-8F4C-BD23-C26EFE2ACEA1}"/>
              </a:ext>
            </a:extLst>
          </p:cNvPr>
          <p:cNvGrpSpPr/>
          <p:nvPr/>
        </p:nvGrpSpPr>
        <p:grpSpPr>
          <a:xfrm>
            <a:off x="623392" y="260058"/>
            <a:ext cx="2162740" cy="693697"/>
            <a:chOff x="623392" y="260058"/>
            <a:chExt cx="2162740" cy="693697"/>
          </a:xfrm>
        </p:grpSpPr>
        <p:sp>
          <p:nvSpPr>
            <p:cNvPr id="11" name="文本框 10">
              <a:extLst>
                <a:ext uri="{FF2B5EF4-FFF2-40B4-BE49-F238E27FC236}">
                  <a16:creationId xmlns:a16="http://schemas.microsoft.com/office/drawing/2014/main" id="{2847803D-B9BB-3042-9C9F-3AE5DAE98141}"/>
                </a:ext>
              </a:extLst>
            </p:cNvPr>
            <p:cNvSpPr txBox="1"/>
            <p:nvPr/>
          </p:nvSpPr>
          <p:spPr>
            <a:xfrm>
              <a:off x="857591" y="553645"/>
              <a:ext cx="1928541" cy="400110"/>
            </a:xfrm>
            <a:prstGeom prst="rect">
              <a:avLst/>
            </a:prstGeom>
            <a:noFill/>
            <a:ln>
              <a:noFill/>
            </a:ln>
          </p:spPr>
          <p:txBody>
            <a:bodyPr wrap="none" rtlCol="0">
              <a:spAutoFit/>
            </a:bodyPr>
            <a:lstStyle/>
            <a:p>
              <a:r>
                <a:rPr kumimoji="1" lang="en-US" altLang="zh-CN"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CONTENTS</a:t>
              </a:r>
              <a:endParaRPr kumimoji="1" lang="zh-CN" altLang="en-US"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A8713944-CFF2-C847-949E-B7125A265952}"/>
                </a:ext>
              </a:extLst>
            </p:cNvPr>
            <p:cNvSpPr txBox="1"/>
            <p:nvPr/>
          </p:nvSpPr>
          <p:spPr>
            <a:xfrm>
              <a:off x="623392" y="260058"/>
              <a:ext cx="1159292" cy="584775"/>
            </a:xfrm>
            <a:prstGeom prst="rect">
              <a:avLst/>
            </a:prstGeom>
            <a:noFill/>
          </p:spPr>
          <p:txBody>
            <a:bodyPr wrap="none" rtlCol="0">
              <a:spAutoFit/>
            </a:bodyPr>
            <a:lstStyle/>
            <a:p>
              <a:pPr algn="l"/>
              <a:r>
                <a:rPr kumimoji="1" lang="zh-CN" altLang="en-US" sz="3200" b="1" spc="6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目录</a:t>
              </a:r>
            </a:p>
          </p:txBody>
        </p:sp>
      </p:grpSp>
      <p:grpSp>
        <p:nvGrpSpPr>
          <p:cNvPr id="21" name="组合 20">
            <a:extLst>
              <a:ext uri="{FF2B5EF4-FFF2-40B4-BE49-F238E27FC236}">
                <a16:creationId xmlns:a16="http://schemas.microsoft.com/office/drawing/2014/main" id="{58FF06EA-9BF8-7F40-AE00-A506C4196207}"/>
              </a:ext>
            </a:extLst>
          </p:cNvPr>
          <p:cNvGrpSpPr/>
          <p:nvPr/>
        </p:nvGrpSpPr>
        <p:grpSpPr>
          <a:xfrm>
            <a:off x="133400" y="303140"/>
            <a:ext cx="11901234" cy="6632796"/>
            <a:chOff x="133400" y="303140"/>
            <a:chExt cx="11901234" cy="6632796"/>
          </a:xfrm>
        </p:grpSpPr>
        <p:pic>
          <p:nvPicPr>
            <p:cNvPr id="5" name="图片 4">
              <a:extLst>
                <a:ext uri="{FF2B5EF4-FFF2-40B4-BE49-F238E27FC236}">
                  <a16:creationId xmlns:a16="http://schemas.microsoft.com/office/drawing/2014/main" id="{3C47248B-C5FF-9047-8E30-C7A825C252C7}"/>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303140"/>
              <a:ext cx="2031325" cy="403124"/>
            </a:xfrm>
            <a:prstGeom prst="rect">
              <a:avLst/>
            </a:prstGeom>
          </p:spPr>
        </p:pic>
        <p:pic>
          <p:nvPicPr>
            <p:cNvPr id="10" name="图片 9">
              <a:extLst>
                <a:ext uri="{FF2B5EF4-FFF2-40B4-BE49-F238E27FC236}">
                  <a16:creationId xmlns:a16="http://schemas.microsoft.com/office/drawing/2014/main" id="{2C577222-289B-8241-9401-F98A4C7ECD1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12" name="图片 11" descr="图片包含 游戏机, 画, 钟表&#10;&#10;描述已自动生成">
              <a:extLst>
                <a:ext uri="{FF2B5EF4-FFF2-40B4-BE49-F238E27FC236}">
                  <a16:creationId xmlns:a16="http://schemas.microsoft.com/office/drawing/2014/main" id="{82E8DECF-434E-764A-8E8E-0836F22C5048}"/>
                </a:ext>
              </a:extLst>
            </p:cNvPr>
            <p:cNvPicPr>
              <a:picLocks noChangeAspect="1"/>
            </p:cNvPicPr>
            <p:nvPr/>
          </p:nvPicPr>
          <p:blipFill>
            <a:blip r:embed="rId6"/>
            <a:stretch>
              <a:fillRect/>
            </a:stretch>
          </p:blipFill>
          <p:spPr>
            <a:xfrm>
              <a:off x="133400" y="6453336"/>
              <a:ext cx="2362200" cy="482600"/>
            </a:xfrm>
            <a:prstGeom prst="rect">
              <a:avLst/>
            </a:prstGeom>
          </p:spPr>
        </p:pic>
      </p:grpSp>
      <p:grpSp>
        <p:nvGrpSpPr>
          <p:cNvPr id="13" name="组合 12">
            <a:extLst>
              <a:ext uri="{FF2B5EF4-FFF2-40B4-BE49-F238E27FC236}">
                <a16:creationId xmlns:a16="http://schemas.microsoft.com/office/drawing/2014/main" id="{09179D28-D537-1246-897D-13EAEA90A246}"/>
              </a:ext>
            </a:extLst>
          </p:cNvPr>
          <p:cNvGrpSpPr/>
          <p:nvPr/>
        </p:nvGrpSpPr>
        <p:grpSpPr>
          <a:xfrm>
            <a:off x="868945" y="2189165"/>
            <a:ext cx="3267626" cy="1444915"/>
            <a:chOff x="1232604" y="1595937"/>
            <a:chExt cx="3267626" cy="1444915"/>
          </a:xfrm>
        </p:grpSpPr>
        <p:sp>
          <p:nvSpPr>
            <p:cNvPr id="14" name="文本框 13">
              <a:extLst>
                <a:ext uri="{FF2B5EF4-FFF2-40B4-BE49-F238E27FC236}">
                  <a16:creationId xmlns:a16="http://schemas.microsoft.com/office/drawing/2014/main" id="{EA705A7A-381D-5B40-B486-E22B0967C3DB}"/>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01</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0FFEC18C-CC94-9340-97F4-CAB9DEBB8A27}"/>
                </a:ext>
              </a:extLst>
            </p:cNvPr>
            <p:cNvSpPr txBox="1"/>
            <p:nvPr/>
          </p:nvSpPr>
          <p:spPr>
            <a:xfrm>
              <a:off x="1396569" y="2209855"/>
              <a:ext cx="3103661" cy="830997"/>
            </a:xfrm>
            <a:prstGeom prst="rect">
              <a:avLst/>
            </a:prstGeom>
            <a:noFill/>
          </p:spPr>
          <p:txBody>
            <a:bodyPr wrap="squar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空天地网络动态流量卸载</a:t>
              </a:r>
            </a:p>
          </p:txBody>
        </p:sp>
      </p:grpSp>
      <p:grpSp>
        <p:nvGrpSpPr>
          <p:cNvPr id="17" name="组合 16">
            <a:extLst>
              <a:ext uri="{FF2B5EF4-FFF2-40B4-BE49-F238E27FC236}">
                <a16:creationId xmlns:a16="http://schemas.microsoft.com/office/drawing/2014/main" id="{0589B436-F8E4-A64C-84E6-C3D6B99051E9}"/>
              </a:ext>
            </a:extLst>
          </p:cNvPr>
          <p:cNvGrpSpPr/>
          <p:nvPr/>
        </p:nvGrpSpPr>
        <p:grpSpPr>
          <a:xfrm>
            <a:off x="4337203" y="2189165"/>
            <a:ext cx="3990368" cy="1444915"/>
            <a:chOff x="1232604" y="1595937"/>
            <a:chExt cx="3990368" cy="1444915"/>
          </a:xfrm>
        </p:grpSpPr>
        <p:sp>
          <p:nvSpPr>
            <p:cNvPr id="18" name="文本框 17">
              <a:extLst>
                <a:ext uri="{FF2B5EF4-FFF2-40B4-BE49-F238E27FC236}">
                  <a16:creationId xmlns:a16="http://schemas.microsoft.com/office/drawing/2014/main" id="{2EF8D10A-DC0A-864F-9B3B-92C3EB5293DC}"/>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02</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19" name="文本框 18">
              <a:extLst>
                <a:ext uri="{FF2B5EF4-FFF2-40B4-BE49-F238E27FC236}">
                  <a16:creationId xmlns:a16="http://schemas.microsoft.com/office/drawing/2014/main" id="{1B71A69C-4A46-E24A-A259-C1ED768D612B}"/>
                </a:ext>
              </a:extLst>
            </p:cNvPr>
            <p:cNvSpPr txBox="1"/>
            <p:nvPr/>
          </p:nvSpPr>
          <p:spPr>
            <a:xfrm>
              <a:off x="1396569" y="2209855"/>
              <a:ext cx="3826403" cy="830997"/>
            </a:xfrm>
            <a:prstGeom prst="rect">
              <a:avLst/>
            </a:prstGeom>
            <a:noFill/>
          </p:spPr>
          <p:txBody>
            <a:bodyPr wrap="squar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空天地网络队列感知的</a:t>
              </a:r>
              <a:endParaRPr kumimoji="1" lang="en-US" altLang="zh-CN"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任务卸载和资源分配</a:t>
              </a:r>
            </a:p>
          </p:txBody>
        </p:sp>
      </p:grpSp>
      <p:grpSp>
        <p:nvGrpSpPr>
          <p:cNvPr id="29" name="组合 28">
            <a:extLst>
              <a:ext uri="{FF2B5EF4-FFF2-40B4-BE49-F238E27FC236}">
                <a16:creationId xmlns:a16="http://schemas.microsoft.com/office/drawing/2014/main" id="{92171D82-3F72-0D45-9DD6-E0CDDEF0B041}"/>
              </a:ext>
            </a:extLst>
          </p:cNvPr>
          <p:cNvGrpSpPr/>
          <p:nvPr/>
        </p:nvGrpSpPr>
        <p:grpSpPr>
          <a:xfrm>
            <a:off x="862968" y="4113374"/>
            <a:ext cx="2426123" cy="1107996"/>
            <a:chOff x="1232604" y="1595937"/>
            <a:chExt cx="2426123" cy="1107996"/>
          </a:xfrm>
        </p:grpSpPr>
        <p:sp>
          <p:nvSpPr>
            <p:cNvPr id="30" name="文本框 29">
              <a:extLst>
                <a:ext uri="{FF2B5EF4-FFF2-40B4-BE49-F238E27FC236}">
                  <a16:creationId xmlns:a16="http://schemas.microsoft.com/office/drawing/2014/main" id="{B65F82A3-06E7-F246-AEC8-B30095A7A4C4}"/>
                </a:ext>
              </a:extLst>
            </p:cNvPr>
            <p:cNvSpPr txBox="1"/>
            <p:nvPr/>
          </p:nvSpPr>
          <p:spPr>
            <a:xfrm>
              <a:off x="1232604" y="1595937"/>
              <a:ext cx="1127232" cy="1107996"/>
            </a:xfrm>
            <a:prstGeom prst="rect">
              <a:avLst/>
            </a:prstGeom>
            <a:noFill/>
          </p:spPr>
          <p:txBody>
            <a:bodyPr wrap="none" rtlCol="0">
              <a:spAutoFit/>
            </a:bodyPr>
            <a:lstStyle/>
            <a:p>
              <a:pPr algn="l"/>
              <a:r>
                <a:rPr kumimoji="1" lang="en-US" altLang="zh-CN"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rPr>
                <a:t>03</a:t>
              </a:r>
              <a:endParaRPr kumimoji="1" lang="zh-CN" altLang="en-US" sz="6600" b="1" dirty="0">
                <a:gradFill flip="none" rotWithShape="1">
                  <a:gsLst>
                    <a:gs pos="0">
                      <a:srgbClr val="C00000"/>
                    </a:gs>
                    <a:gs pos="100000">
                      <a:schemeClr val="accent3">
                        <a:lumMod val="0"/>
                        <a:lumOff val="100000"/>
                      </a:schemeClr>
                    </a:gs>
                  </a:gsLst>
                  <a:lin ang="5400000" scaled="1"/>
                  <a:tileRect/>
                </a:gradFill>
                <a:latin typeface="Arial" panose="020B0604020202020204" pitchFamily="34" charset="0"/>
                <a:ea typeface="ZhenyanGB" panose="02010600030101010101" pitchFamily="2" charset="-122"/>
                <a:cs typeface="Arial" panose="020B0604020202020204" pitchFamily="34" charset="0"/>
              </a:endParaRPr>
            </a:p>
          </p:txBody>
        </p:sp>
        <p:sp>
          <p:nvSpPr>
            <p:cNvPr id="31" name="文本框 30">
              <a:extLst>
                <a:ext uri="{FF2B5EF4-FFF2-40B4-BE49-F238E27FC236}">
                  <a16:creationId xmlns:a16="http://schemas.microsoft.com/office/drawing/2014/main" id="{AF3B5E9D-DD90-1846-A625-2FE86DA37E0E}"/>
                </a:ext>
              </a:extLst>
            </p:cNvPr>
            <p:cNvSpPr txBox="1"/>
            <p:nvPr/>
          </p:nvSpPr>
          <p:spPr>
            <a:xfrm>
              <a:off x="1396569" y="2209855"/>
              <a:ext cx="2262158" cy="461665"/>
            </a:xfrm>
            <a:prstGeom prst="rect">
              <a:avLst/>
            </a:prstGeom>
            <a:noFill/>
          </p:spPr>
          <p:txBody>
            <a:bodyPr wrap="none" rtlCol="0">
              <a:spAutoFit/>
            </a:bodyPr>
            <a:lstStyle/>
            <a:p>
              <a:pPr algn="l"/>
              <a:r>
                <a:rPr kumimoji="1" lang="zh-CN" altLang="en-US" sz="2400" b="1"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组内成员汇报</a:t>
              </a:r>
            </a:p>
          </p:txBody>
        </p:sp>
      </p:grpSp>
      <p:sp>
        <p:nvSpPr>
          <p:cNvPr id="2" name="流程图: 延期 1">
            <a:extLst>
              <a:ext uri="{FF2B5EF4-FFF2-40B4-BE49-F238E27FC236}">
                <a16:creationId xmlns:a16="http://schemas.microsoft.com/office/drawing/2014/main" id="{3492E966-93EF-40E8-9FA3-CACB24D6916F}"/>
              </a:ext>
            </a:extLst>
          </p:cNvPr>
          <p:cNvSpPr/>
          <p:nvPr/>
        </p:nvSpPr>
        <p:spPr>
          <a:xfrm flipH="1">
            <a:off x="11644604" y="5559031"/>
            <a:ext cx="544378" cy="524232"/>
          </a:xfrm>
          <a:prstGeom prst="flowChartDelay">
            <a:avLst/>
          </a:prstGeom>
          <a:solidFill>
            <a:srgbClr val="D217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Tree>
    <p:extLst>
      <p:ext uri="{BB962C8B-B14F-4D97-AF65-F5344CB8AC3E}">
        <p14:creationId xmlns:p14="http://schemas.microsoft.com/office/powerpoint/2010/main" val="370578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4520789" cy="461665"/>
          </a:xfrm>
          <a:prstGeom prst="rect">
            <a:avLst/>
          </a:prstGeom>
          <a:noFill/>
        </p:spPr>
        <p:txBody>
          <a:bodyPr wrap="none" rtlCol="0">
            <a:spAutoFit/>
          </a:bodyPr>
          <a:lstStyle/>
          <a:p>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Performance evaluation</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C4B0440E-80FA-4B0F-A6F4-568FE3AD5C3E}"/>
              </a:ext>
            </a:extLst>
          </p:cNvPr>
          <p:cNvSpPr txBox="1"/>
          <p:nvPr/>
        </p:nvSpPr>
        <p:spPr>
          <a:xfrm>
            <a:off x="416995" y="1031434"/>
            <a:ext cx="2230356" cy="460960"/>
          </a:xfrm>
          <a:prstGeom prst="rect">
            <a:avLst/>
          </a:prstGeom>
          <a:noFill/>
        </p:spPr>
        <p:txBody>
          <a:bodyPr wrap="square" rtlCol="0">
            <a:spAutoFit/>
          </a:bodyPr>
          <a:lstStyle/>
          <a:p>
            <a:pPr marL="342900" indent="-342900" algn="ctr">
              <a:lnSpc>
                <a:spcPct val="130000"/>
              </a:lnSpc>
              <a:buFont typeface="Wingdings" panose="05000000000000000000" pitchFamily="2" charset="2"/>
              <a:buChar char="l"/>
            </a:pPr>
            <a:r>
              <a:rPr kumimoji="1" lang="zh-CN" altLang="en-US" sz="2000" dirty="0">
                <a:latin typeface="+mn-ea"/>
              </a:rPr>
              <a:t>平均排队延迟</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18</a:t>
            </a:r>
            <a:endParaRPr lang="zh-CN" altLang="en-US" dirty="0"/>
          </a:p>
        </p:txBody>
      </p:sp>
      <p:pic>
        <p:nvPicPr>
          <p:cNvPr id="19" name="图片 18">
            <a:extLst>
              <a:ext uri="{FF2B5EF4-FFF2-40B4-BE49-F238E27FC236}">
                <a16:creationId xmlns:a16="http://schemas.microsoft.com/office/drawing/2014/main" id="{01543B49-A6FD-4164-A1CF-A0767B09BCB1}"/>
              </a:ext>
            </a:extLst>
          </p:cNvPr>
          <p:cNvPicPr/>
          <p:nvPr/>
        </p:nvPicPr>
        <p:blipFill>
          <a:blip r:embed="rId7">
            <a:extLst>
              <a:ext uri="{28A0092B-C50C-407E-A947-70E740481C1C}">
                <a14:useLocalDpi xmlns:a14="http://schemas.microsoft.com/office/drawing/2010/main" val="0"/>
              </a:ext>
            </a:extLst>
          </a:blip>
          <a:stretch>
            <a:fillRect/>
          </a:stretch>
        </p:blipFill>
        <p:spPr>
          <a:xfrm>
            <a:off x="392477" y="1683403"/>
            <a:ext cx="11463163" cy="3741468"/>
          </a:xfrm>
          <a:prstGeom prst="rect">
            <a:avLst/>
          </a:prstGeom>
        </p:spPr>
      </p:pic>
    </p:spTree>
    <p:extLst>
      <p:ext uri="{BB962C8B-B14F-4D97-AF65-F5344CB8AC3E}">
        <p14:creationId xmlns:p14="http://schemas.microsoft.com/office/powerpoint/2010/main" val="3112280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4520789" cy="461665"/>
          </a:xfrm>
          <a:prstGeom prst="rect">
            <a:avLst/>
          </a:prstGeom>
          <a:noFill/>
        </p:spPr>
        <p:txBody>
          <a:bodyPr wrap="none" rtlCol="0">
            <a:spAutoFit/>
          </a:bodyPr>
          <a:lstStyle/>
          <a:p>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Performance evaluation</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C4B0440E-80FA-4B0F-A6F4-568FE3AD5C3E}"/>
              </a:ext>
            </a:extLst>
          </p:cNvPr>
          <p:cNvSpPr txBox="1"/>
          <p:nvPr/>
        </p:nvSpPr>
        <p:spPr>
          <a:xfrm>
            <a:off x="416995" y="1031434"/>
            <a:ext cx="3224276" cy="460960"/>
          </a:xfrm>
          <a:prstGeom prst="rect">
            <a:avLst/>
          </a:prstGeom>
          <a:noFill/>
        </p:spPr>
        <p:txBody>
          <a:bodyPr wrap="square" rtlCol="0">
            <a:spAutoFit/>
          </a:bodyPr>
          <a:lstStyle/>
          <a:p>
            <a:pPr marL="342900" indent="-342900" algn="ctr">
              <a:lnSpc>
                <a:spcPct val="130000"/>
              </a:lnSpc>
              <a:buFont typeface="Wingdings" panose="05000000000000000000" pitchFamily="2" charset="2"/>
              <a:buChar char="l"/>
            </a:pPr>
            <a:r>
              <a:rPr kumimoji="1" lang="zh-CN" altLang="en-US" sz="2000" dirty="0">
                <a:latin typeface="+mn-ea"/>
              </a:rPr>
              <a:t>条件变化对能耗的影响</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19</a:t>
            </a:r>
            <a:endParaRPr lang="zh-CN" altLang="en-US" dirty="0"/>
          </a:p>
        </p:txBody>
      </p:sp>
      <p:pic>
        <p:nvPicPr>
          <p:cNvPr id="16" name="图片 15">
            <a:extLst>
              <a:ext uri="{FF2B5EF4-FFF2-40B4-BE49-F238E27FC236}">
                <a16:creationId xmlns:a16="http://schemas.microsoft.com/office/drawing/2014/main" id="{517B430D-C85F-4EA6-9494-2938861A7C18}"/>
              </a:ext>
            </a:extLst>
          </p:cNvPr>
          <p:cNvPicPr/>
          <p:nvPr/>
        </p:nvPicPr>
        <p:blipFill>
          <a:blip r:embed="rId7">
            <a:extLst>
              <a:ext uri="{28A0092B-C50C-407E-A947-70E740481C1C}">
                <a14:useLocalDpi xmlns:a14="http://schemas.microsoft.com/office/drawing/2010/main" val="0"/>
              </a:ext>
            </a:extLst>
          </a:blip>
          <a:stretch>
            <a:fillRect/>
          </a:stretch>
        </p:blipFill>
        <p:spPr>
          <a:xfrm>
            <a:off x="655808" y="1661021"/>
            <a:ext cx="11215933" cy="3490632"/>
          </a:xfrm>
          <a:prstGeom prst="rect">
            <a:avLst/>
          </a:prstGeom>
        </p:spPr>
      </p:pic>
      <p:sp>
        <p:nvSpPr>
          <p:cNvPr id="2" name="文本框 1">
            <a:extLst>
              <a:ext uri="{FF2B5EF4-FFF2-40B4-BE49-F238E27FC236}">
                <a16:creationId xmlns:a16="http://schemas.microsoft.com/office/drawing/2014/main" id="{9FB0D07D-0266-443F-AD9A-51B160F21479}"/>
              </a:ext>
            </a:extLst>
          </p:cNvPr>
          <p:cNvSpPr txBox="1"/>
          <p:nvPr/>
        </p:nvSpPr>
        <p:spPr>
          <a:xfrm>
            <a:off x="1338943" y="5421086"/>
            <a:ext cx="2302328" cy="424090"/>
          </a:xfrm>
          <a:prstGeom prst="rect">
            <a:avLst/>
          </a:prstGeom>
          <a:noFill/>
        </p:spPr>
        <p:txBody>
          <a:bodyPr wrap="square" rtlCol="0">
            <a:spAutoFit/>
          </a:bodyPr>
          <a:lstStyle/>
          <a:p>
            <a:pPr algn="ctr">
              <a:lnSpc>
                <a:spcPct val="130000"/>
              </a:lnSpc>
            </a:pPr>
            <a:r>
              <a:rPr kumimoji="1" lang="zh-CN" altLang="en-US" dirty="0">
                <a:solidFill>
                  <a:srgbClr val="FF0000"/>
                </a:solidFill>
                <a:latin typeface="+mn-ea"/>
              </a:rPr>
              <a:t>计算和通信能力限制</a:t>
            </a:r>
          </a:p>
        </p:txBody>
      </p:sp>
      <p:sp>
        <p:nvSpPr>
          <p:cNvPr id="3" name="文本框 2">
            <a:extLst>
              <a:ext uri="{FF2B5EF4-FFF2-40B4-BE49-F238E27FC236}">
                <a16:creationId xmlns:a16="http://schemas.microsoft.com/office/drawing/2014/main" id="{036FF034-A28F-49F6-BA02-795EC9695809}"/>
              </a:ext>
            </a:extLst>
          </p:cNvPr>
          <p:cNvSpPr txBox="1"/>
          <p:nvPr/>
        </p:nvSpPr>
        <p:spPr>
          <a:xfrm>
            <a:off x="8001000" y="5559031"/>
            <a:ext cx="3412671" cy="424090"/>
          </a:xfrm>
          <a:prstGeom prst="rect">
            <a:avLst/>
          </a:prstGeom>
          <a:noFill/>
        </p:spPr>
        <p:txBody>
          <a:bodyPr wrap="square" rtlCol="0">
            <a:spAutoFit/>
          </a:bodyPr>
          <a:lstStyle/>
          <a:p>
            <a:pPr algn="ctr">
              <a:lnSpc>
                <a:spcPct val="130000"/>
              </a:lnSpc>
            </a:pPr>
            <a:r>
              <a:rPr kumimoji="1" lang="zh-CN" altLang="en-US" dirty="0">
                <a:solidFill>
                  <a:srgbClr val="FF0000"/>
                </a:solidFill>
                <a:latin typeface="+mn-ea"/>
              </a:rPr>
              <a:t>固定任务分割和资源分配的缺陷</a:t>
            </a:r>
          </a:p>
        </p:txBody>
      </p:sp>
    </p:spTree>
    <p:extLst>
      <p:ext uri="{BB962C8B-B14F-4D97-AF65-F5344CB8AC3E}">
        <p14:creationId xmlns:p14="http://schemas.microsoft.com/office/powerpoint/2010/main" val="339929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4520789" cy="461665"/>
          </a:xfrm>
          <a:prstGeom prst="rect">
            <a:avLst/>
          </a:prstGeom>
          <a:noFill/>
        </p:spPr>
        <p:txBody>
          <a:bodyPr wrap="none" rtlCol="0">
            <a:spAutoFit/>
          </a:bodyPr>
          <a:lstStyle/>
          <a:p>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Performance evaluation</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C4B0440E-80FA-4B0F-A6F4-568FE3AD5C3E}"/>
              </a:ext>
            </a:extLst>
          </p:cNvPr>
          <p:cNvSpPr txBox="1"/>
          <p:nvPr/>
        </p:nvSpPr>
        <p:spPr>
          <a:xfrm>
            <a:off x="416995" y="1053891"/>
            <a:ext cx="3224276" cy="460960"/>
          </a:xfrm>
          <a:prstGeom prst="rect">
            <a:avLst/>
          </a:prstGeom>
          <a:noFill/>
        </p:spPr>
        <p:txBody>
          <a:bodyPr wrap="square" rtlCol="0">
            <a:spAutoFit/>
          </a:bodyPr>
          <a:lstStyle/>
          <a:p>
            <a:pPr marL="342900" indent="-342900" algn="ctr">
              <a:lnSpc>
                <a:spcPct val="130000"/>
              </a:lnSpc>
              <a:buFont typeface="Wingdings" panose="05000000000000000000" pitchFamily="2" charset="2"/>
              <a:buChar char="l"/>
            </a:pPr>
            <a:r>
              <a:rPr kumimoji="1" lang="zh-CN" altLang="zh-CN" sz="2000" dirty="0">
                <a:latin typeface="+mn-ea"/>
              </a:rPr>
              <a:t>累积分布函数（</a:t>
            </a:r>
            <a:r>
              <a:rPr kumimoji="1" lang="en-US" altLang="zh-CN" sz="2000" dirty="0">
                <a:latin typeface="+mn-ea"/>
              </a:rPr>
              <a:t>CDF</a:t>
            </a:r>
            <a:r>
              <a:rPr kumimoji="1" lang="zh-CN" altLang="zh-CN" sz="2000" dirty="0">
                <a:latin typeface="+mn-ea"/>
              </a:rPr>
              <a:t>）</a:t>
            </a:r>
            <a:endParaRPr kumimoji="1" lang="zh-CN" altLang="en-US" sz="2000" dirty="0">
              <a:latin typeface="+mn-ea"/>
            </a:endParaRP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20</a:t>
            </a:r>
            <a:endParaRPr lang="zh-CN" altLang="en-US" dirty="0"/>
          </a:p>
        </p:txBody>
      </p:sp>
      <p:pic>
        <p:nvPicPr>
          <p:cNvPr id="17" name="图片 16">
            <a:extLst>
              <a:ext uri="{FF2B5EF4-FFF2-40B4-BE49-F238E27FC236}">
                <a16:creationId xmlns:a16="http://schemas.microsoft.com/office/drawing/2014/main" id="{EC717CF2-9996-461E-BE7F-D1E7730935A0}"/>
              </a:ext>
            </a:extLst>
          </p:cNvPr>
          <p:cNvPicPr/>
          <p:nvPr/>
        </p:nvPicPr>
        <p:blipFill>
          <a:blip r:embed="rId7">
            <a:extLst>
              <a:ext uri="{28A0092B-C50C-407E-A947-70E740481C1C}">
                <a14:useLocalDpi xmlns:a14="http://schemas.microsoft.com/office/drawing/2010/main" val="0"/>
              </a:ext>
            </a:extLst>
          </a:blip>
          <a:stretch>
            <a:fillRect/>
          </a:stretch>
        </p:blipFill>
        <p:spPr>
          <a:xfrm>
            <a:off x="416995" y="1821361"/>
            <a:ext cx="11566378" cy="3475762"/>
          </a:xfrm>
          <a:prstGeom prst="rect">
            <a:avLst/>
          </a:prstGeom>
        </p:spPr>
      </p:pic>
    </p:spTree>
    <p:extLst>
      <p:ext uri="{BB962C8B-B14F-4D97-AF65-F5344CB8AC3E}">
        <p14:creationId xmlns:p14="http://schemas.microsoft.com/office/powerpoint/2010/main" val="245794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5</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4520789" cy="461665"/>
          </a:xfrm>
          <a:prstGeom prst="rect">
            <a:avLst/>
          </a:prstGeom>
          <a:noFill/>
        </p:spPr>
        <p:txBody>
          <a:bodyPr wrap="none" rtlCol="0">
            <a:spAutoFit/>
          </a:bodyPr>
          <a:lstStyle/>
          <a:p>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Performance evaluation</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C4B0440E-80FA-4B0F-A6F4-568FE3AD5C3E}"/>
              </a:ext>
            </a:extLst>
          </p:cNvPr>
          <p:cNvSpPr txBox="1"/>
          <p:nvPr/>
        </p:nvSpPr>
        <p:spPr>
          <a:xfrm>
            <a:off x="416995" y="1053891"/>
            <a:ext cx="2473162" cy="460960"/>
          </a:xfrm>
          <a:prstGeom prst="rect">
            <a:avLst/>
          </a:prstGeom>
          <a:noFill/>
        </p:spPr>
        <p:txBody>
          <a:bodyPr wrap="square" rtlCol="0">
            <a:spAutoFit/>
          </a:bodyPr>
          <a:lstStyle/>
          <a:p>
            <a:pPr marL="342900" indent="-342900" algn="ctr">
              <a:lnSpc>
                <a:spcPct val="130000"/>
              </a:lnSpc>
              <a:buFont typeface="Wingdings" panose="05000000000000000000" pitchFamily="2" charset="2"/>
              <a:buChar char="l"/>
            </a:pPr>
            <a:r>
              <a:rPr kumimoji="1" lang="zh-CN" altLang="en-US" sz="2000" dirty="0">
                <a:latin typeface="+mn-ea"/>
              </a:rPr>
              <a:t>平均端到端延迟</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21</a:t>
            </a:r>
            <a:endParaRPr lang="zh-CN" altLang="en-US" dirty="0"/>
          </a:p>
        </p:txBody>
      </p:sp>
      <p:pic>
        <p:nvPicPr>
          <p:cNvPr id="16" name="图片 15">
            <a:extLst>
              <a:ext uri="{FF2B5EF4-FFF2-40B4-BE49-F238E27FC236}">
                <a16:creationId xmlns:a16="http://schemas.microsoft.com/office/drawing/2014/main" id="{FDA01924-65DB-4401-A8ED-A9F673F4504F}"/>
              </a:ext>
            </a:extLst>
          </p:cNvPr>
          <p:cNvPicPr/>
          <p:nvPr/>
        </p:nvPicPr>
        <p:blipFill>
          <a:blip r:embed="rId7">
            <a:extLst>
              <a:ext uri="{28A0092B-C50C-407E-A947-70E740481C1C}">
                <a14:useLocalDpi xmlns:a14="http://schemas.microsoft.com/office/drawing/2010/main" val="0"/>
              </a:ext>
            </a:extLst>
          </a:blip>
          <a:stretch>
            <a:fillRect/>
          </a:stretch>
        </p:blipFill>
        <p:spPr>
          <a:xfrm>
            <a:off x="787033" y="1561759"/>
            <a:ext cx="4963384" cy="3672885"/>
          </a:xfrm>
          <a:prstGeom prst="rect">
            <a:avLst/>
          </a:prstGeom>
        </p:spPr>
      </p:pic>
      <p:pic>
        <p:nvPicPr>
          <p:cNvPr id="18" name="图片 17">
            <a:extLst>
              <a:ext uri="{FF2B5EF4-FFF2-40B4-BE49-F238E27FC236}">
                <a16:creationId xmlns:a16="http://schemas.microsoft.com/office/drawing/2014/main" id="{8F60411E-3C54-4496-8FD0-9F8AFA12C66F}"/>
              </a:ext>
            </a:extLst>
          </p:cNvPr>
          <p:cNvPicPr/>
          <p:nvPr/>
        </p:nvPicPr>
        <p:blipFill>
          <a:blip r:embed="rId8">
            <a:extLst>
              <a:ext uri="{28A0092B-C50C-407E-A947-70E740481C1C}">
                <a14:useLocalDpi xmlns:a14="http://schemas.microsoft.com/office/drawing/2010/main" val="0"/>
              </a:ext>
            </a:extLst>
          </a:blip>
          <a:stretch>
            <a:fillRect/>
          </a:stretch>
        </p:blipFill>
        <p:spPr>
          <a:xfrm>
            <a:off x="6096000" y="1585228"/>
            <a:ext cx="4963384" cy="3687473"/>
          </a:xfrm>
          <a:prstGeom prst="rect">
            <a:avLst/>
          </a:prstGeom>
        </p:spPr>
      </p:pic>
      <p:pic>
        <p:nvPicPr>
          <p:cNvPr id="2" name="图片 1">
            <a:extLst>
              <a:ext uri="{FF2B5EF4-FFF2-40B4-BE49-F238E27FC236}">
                <a16:creationId xmlns:a16="http://schemas.microsoft.com/office/drawing/2014/main" id="{A73336A2-F262-447B-B908-AE1EC4D00A8A}"/>
              </a:ext>
            </a:extLst>
          </p:cNvPr>
          <p:cNvPicPr>
            <a:picLocks noChangeAspect="1"/>
          </p:cNvPicPr>
          <p:nvPr/>
        </p:nvPicPr>
        <p:blipFill>
          <a:blip r:embed="rId9"/>
          <a:stretch>
            <a:fillRect/>
          </a:stretch>
        </p:blipFill>
        <p:spPr>
          <a:xfrm>
            <a:off x="6474578" y="5724810"/>
            <a:ext cx="4381500" cy="542925"/>
          </a:xfrm>
          <a:prstGeom prst="rect">
            <a:avLst/>
          </a:prstGeom>
        </p:spPr>
      </p:pic>
      <p:sp>
        <p:nvSpPr>
          <p:cNvPr id="19" name="文本框 18">
            <a:extLst>
              <a:ext uri="{FF2B5EF4-FFF2-40B4-BE49-F238E27FC236}">
                <a16:creationId xmlns:a16="http://schemas.microsoft.com/office/drawing/2014/main" id="{4E536541-15EB-4DE9-A269-495BCF45479F}"/>
              </a:ext>
            </a:extLst>
          </p:cNvPr>
          <p:cNvSpPr txBox="1"/>
          <p:nvPr/>
        </p:nvSpPr>
        <p:spPr>
          <a:xfrm>
            <a:off x="999117" y="5489111"/>
            <a:ext cx="4686935" cy="784189"/>
          </a:xfrm>
          <a:prstGeom prst="rect">
            <a:avLst/>
          </a:prstGeom>
          <a:noFill/>
        </p:spPr>
        <p:txBody>
          <a:bodyPr wrap="square" rtlCol="0">
            <a:spAutoFit/>
          </a:bodyPr>
          <a:lstStyle/>
          <a:p>
            <a:pPr>
              <a:lnSpc>
                <a:spcPct val="130000"/>
              </a:lnSpc>
            </a:pPr>
            <a:r>
              <a:rPr lang="zh-CN" altLang="zh-CN" dirty="0">
                <a:latin typeface="+mn-ea"/>
              </a:rPr>
              <a:t>与</a:t>
            </a:r>
            <a:r>
              <a:rPr lang="en-US" altLang="zh-CN" dirty="0">
                <a:latin typeface="+mn-ea"/>
              </a:rPr>
              <a:t>DAC</a:t>
            </a:r>
            <a:r>
              <a:rPr lang="zh-CN" altLang="zh-CN" dirty="0">
                <a:latin typeface="+mn-ea"/>
              </a:rPr>
              <a:t>和</a:t>
            </a:r>
            <a:r>
              <a:rPr lang="en-US" altLang="zh-CN" dirty="0">
                <a:latin typeface="+mn-ea"/>
              </a:rPr>
              <a:t>EMM</a:t>
            </a:r>
            <a:r>
              <a:rPr lang="zh-CN" altLang="zh-CN" dirty="0">
                <a:latin typeface="+mn-ea"/>
              </a:rPr>
              <a:t>相比，</a:t>
            </a:r>
            <a:r>
              <a:rPr lang="en-US" altLang="zh-CN" dirty="0">
                <a:latin typeface="+mn-ea"/>
              </a:rPr>
              <a:t>QUARTER</a:t>
            </a:r>
            <a:r>
              <a:rPr lang="zh-CN" altLang="zh-CN" dirty="0">
                <a:latin typeface="+mn-ea"/>
              </a:rPr>
              <a:t>分别减少了</a:t>
            </a:r>
            <a:r>
              <a:rPr lang="en-US" altLang="zh-CN" dirty="0">
                <a:latin typeface="+mn-ea"/>
              </a:rPr>
              <a:t>43.28%</a:t>
            </a:r>
            <a:r>
              <a:rPr lang="zh-CN" altLang="zh-CN" dirty="0">
                <a:latin typeface="+mn-ea"/>
              </a:rPr>
              <a:t>和</a:t>
            </a:r>
            <a:r>
              <a:rPr lang="en-US" altLang="zh-CN" dirty="0">
                <a:latin typeface="+mn-ea"/>
              </a:rPr>
              <a:t>38.19%</a:t>
            </a:r>
            <a:r>
              <a:rPr lang="zh-CN" altLang="zh-CN" dirty="0">
                <a:latin typeface="+mn-ea"/>
              </a:rPr>
              <a:t>的端到端排队延迟</a:t>
            </a:r>
            <a:endParaRPr kumimoji="1" lang="zh-CN" altLang="en-US" dirty="0">
              <a:latin typeface="+mn-ea"/>
            </a:endParaRPr>
          </a:p>
        </p:txBody>
      </p:sp>
    </p:spTree>
    <p:extLst>
      <p:ext uri="{BB962C8B-B14F-4D97-AF65-F5344CB8AC3E}">
        <p14:creationId xmlns:p14="http://schemas.microsoft.com/office/powerpoint/2010/main" val="512377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C0406F8-3394-B445-AD52-85DBE200EFE7}"/>
              </a:ext>
            </a:extLst>
          </p:cNvPr>
          <p:cNvSpPr txBox="1"/>
          <p:nvPr/>
        </p:nvSpPr>
        <p:spPr>
          <a:xfrm>
            <a:off x="4886512" y="1587570"/>
            <a:ext cx="2752677" cy="2862322"/>
          </a:xfrm>
          <a:prstGeom prst="rect">
            <a:avLst/>
          </a:prstGeom>
          <a:noFill/>
        </p:spPr>
        <p:txBody>
          <a:bodyPr wrap="none" rtlCol="0">
            <a:spAutoFit/>
          </a:bodyPr>
          <a:lstStyle/>
          <a:p>
            <a:pPr algn="ctr"/>
            <a:r>
              <a:rPr kumimoji="1" lang="en-US" altLang="zh-CN"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rPr>
              <a:t>03</a:t>
            </a:r>
            <a:endParaRPr kumimoji="1" lang="zh-CN" altLang="en-US"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5C0E5DED-670B-9B4B-8992-1993170D0E66}"/>
              </a:ext>
            </a:extLst>
          </p:cNvPr>
          <p:cNvSpPr txBox="1"/>
          <p:nvPr/>
        </p:nvSpPr>
        <p:spPr>
          <a:xfrm>
            <a:off x="1220771" y="3495785"/>
            <a:ext cx="10227890" cy="769441"/>
          </a:xfrm>
          <a:prstGeom prst="rect">
            <a:avLst/>
          </a:prstGeom>
          <a:noFill/>
        </p:spPr>
        <p:txBody>
          <a:bodyPr wrap="square" rtlCol="0">
            <a:spAutoFit/>
          </a:bodyPr>
          <a:lstStyle/>
          <a:p>
            <a:pPr algn="ctr"/>
            <a:r>
              <a:rPr kumimoji="1" lang="zh-CN" altLang="en-US" sz="4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组内成员汇报</a:t>
            </a:r>
            <a:r>
              <a:rPr kumimoji="1" lang="en-US" altLang="zh-CN" sz="40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 </a:t>
            </a:r>
          </a:p>
        </p:txBody>
      </p:sp>
      <p:sp>
        <p:nvSpPr>
          <p:cNvPr id="5" name="流程图: 延期 4">
            <a:extLst>
              <a:ext uri="{FF2B5EF4-FFF2-40B4-BE49-F238E27FC236}">
                <a16:creationId xmlns:a16="http://schemas.microsoft.com/office/drawing/2014/main" id="{6A32EBD9-0461-4A71-8A93-133471F18977}"/>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22</a:t>
            </a:r>
            <a:endParaRPr lang="zh-CN" altLang="en-US" dirty="0"/>
          </a:p>
        </p:txBody>
      </p:sp>
    </p:spTree>
    <p:extLst>
      <p:ext uri="{BB962C8B-B14F-4D97-AF65-F5344CB8AC3E}">
        <p14:creationId xmlns:p14="http://schemas.microsoft.com/office/powerpoint/2010/main" val="1304374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6676BBF1-1D92-1B44-8093-E1365E54FF20}"/>
              </a:ext>
            </a:extLst>
          </p:cNvPr>
          <p:cNvGrpSpPr/>
          <p:nvPr/>
        </p:nvGrpSpPr>
        <p:grpSpPr>
          <a:xfrm>
            <a:off x="0" y="-1"/>
            <a:ext cx="12192000" cy="6858002"/>
            <a:chOff x="0" y="-1"/>
            <a:chExt cx="12192000" cy="6858002"/>
          </a:xfrm>
        </p:grpSpPr>
        <p:sp>
          <p:nvSpPr>
            <p:cNvPr id="37" name="矩形 36">
              <a:extLst>
                <a:ext uri="{FF2B5EF4-FFF2-40B4-BE49-F238E27FC236}">
                  <a16:creationId xmlns:a16="http://schemas.microsoft.com/office/drawing/2014/main" id="{61E76F94-C3F4-F642-BB49-D1E07503782A}"/>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2BF7ACBA-7DD7-7542-B7DC-98659557436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C02F7736-51A2-DA4F-B81D-39BFFC8C746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42" name="组合 41">
            <a:extLst>
              <a:ext uri="{FF2B5EF4-FFF2-40B4-BE49-F238E27FC236}">
                <a16:creationId xmlns:a16="http://schemas.microsoft.com/office/drawing/2014/main" id="{A969C109-5C44-C641-861F-021C327BCF5B}"/>
              </a:ext>
            </a:extLst>
          </p:cNvPr>
          <p:cNvGrpSpPr/>
          <p:nvPr/>
        </p:nvGrpSpPr>
        <p:grpSpPr>
          <a:xfrm>
            <a:off x="133400" y="140547"/>
            <a:ext cx="11901234" cy="6795389"/>
            <a:chOff x="133400" y="140547"/>
            <a:chExt cx="11901234" cy="6795389"/>
          </a:xfrm>
        </p:grpSpPr>
        <p:pic>
          <p:nvPicPr>
            <p:cNvPr id="43" name="图片 42">
              <a:extLst>
                <a:ext uri="{FF2B5EF4-FFF2-40B4-BE49-F238E27FC236}">
                  <a16:creationId xmlns:a16="http://schemas.microsoft.com/office/drawing/2014/main" id="{6FFD46D5-7C38-9943-83BF-3F9323DE26C4}"/>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44" name="图片 43">
              <a:extLst>
                <a:ext uri="{FF2B5EF4-FFF2-40B4-BE49-F238E27FC236}">
                  <a16:creationId xmlns:a16="http://schemas.microsoft.com/office/drawing/2014/main" id="{ADFE7705-E166-F045-ADA4-1F93759F34C8}"/>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45" name="图片 44" descr="图片包含 游戏机, 画, 钟表&#10;&#10;描述已自动生成">
              <a:extLst>
                <a:ext uri="{FF2B5EF4-FFF2-40B4-BE49-F238E27FC236}">
                  <a16:creationId xmlns:a16="http://schemas.microsoft.com/office/drawing/2014/main" id="{B6859F38-FEFF-0842-B233-62E1073AFDA4}"/>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223412" cy="461665"/>
          </a:xfrm>
          <a:prstGeom prst="rect">
            <a:avLst/>
          </a:prstGeom>
          <a:noFill/>
        </p:spPr>
        <p:txBody>
          <a:bodyPr wrap="none" rtlCol="0">
            <a:spAutoFit/>
          </a:bodyPr>
          <a:lstStyle/>
          <a:p>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贺靖超</a:t>
            </a:r>
          </a:p>
        </p:txBody>
      </p:sp>
      <p:sp>
        <p:nvSpPr>
          <p:cNvPr id="21" name="流程图: 延期 20">
            <a:extLst>
              <a:ext uri="{FF2B5EF4-FFF2-40B4-BE49-F238E27FC236}">
                <a16:creationId xmlns:a16="http://schemas.microsoft.com/office/drawing/2014/main" id="{CB696600-DA59-44AB-A023-45A0F6B582DB}"/>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23</a:t>
            </a:r>
            <a:endParaRPr lang="zh-CN" altLang="en-US" dirty="0"/>
          </a:p>
        </p:txBody>
      </p:sp>
      <p:sp>
        <p:nvSpPr>
          <p:cNvPr id="19" name="文本框 4">
            <a:extLst>
              <a:ext uri="{FF2B5EF4-FFF2-40B4-BE49-F238E27FC236}">
                <a16:creationId xmlns:a16="http://schemas.microsoft.com/office/drawing/2014/main" id="{F6F87EE6-822F-42D4-AC71-296793F496C0}"/>
              </a:ext>
            </a:extLst>
          </p:cNvPr>
          <p:cNvSpPr txBox="1">
            <a:spLocks noChangeArrowheads="1"/>
          </p:cNvSpPr>
          <p:nvPr/>
        </p:nvSpPr>
        <p:spPr bwMode="auto">
          <a:xfrm>
            <a:off x="1093262" y="1210498"/>
            <a:ext cx="8313738" cy="88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064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indent="0">
              <a:lnSpc>
                <a:spcPct val="150000"/>
              </a:lnSpc>
              <a:spcBef>
                <a:spcPct val="0"/>
              </a:spcBef>
              <a:buNone/>
            </a:pPr>
            <a:r>
              <a:rPr lang="zh-CN" altLang="en-US" sz="1800" dirty="0">
                <a:solidFill>
                  <a:srgbClr val="000000"/>
                </a:solidFill>
                <a:latin typeface="+mn-ea"/>
                <a:ea typeface="+mn-ea"/>
                <a:cs typeface="Times New Roman" panose="02020603050405020304" pitchFamily="18" charset="0"/>
              </a:rPr>
              <a:t>最近工作：</a:t>
            </a:r>
            <a:endParaRPr lang="en-US" altLang="zh-CN" sz="1800" dirty="0">
              <a:solidFill>
                <a:srgbClr val="000000"/>
              </a:solidFill>
              <a:latin typeface="+mn-ea"/>
              <a:ea typeface="+mn-ea"/>
              <a:cs typeface="Times New Roman" panose="02020603050405020304" pitchFamily="18" charset="0"/>
            </a:endParaRPr>
          </a:p>
          <a:p>
            <a:pPr marL="285750" indent="-285750">
              <a:lnSpc>
                <a:spcPct val="150000"/>
              </a:lnSpc>
              <a:spcBef>
                <a:spcPct val="0"/>
              </a:spcBef>
              <a:buFont typeface="Wingdings" panose="05000000000000000000" pitchFamily="2" charset="2"/>
              <a:buChar char="l"/>
            </a:pPr>
            <a:r>
              <a:rPr lang="zh-CN" altLang="en-US" sz="1800" dirty="0">
                <a:solidFill>
                  <a:srgbClr val="000000"/>
                </a:solidFill>
                <a:latin typeface="+mn-ea"/>
                <a:ea typeface="+mn-ea"/>
                <a:cs typeface="Times New Roman" panose="02020603050405020304" pitchFamily="18" charset="0"/>
              </a:rPr>
              <a:t>完成论文初稿。</a:t>
            </a:r>
            <a:endParaRPr lang="en-US" altLang="zh-CN" sz="1800" dirty="0">
              <a:solidFill>
                <a:srgbClr val="000000"/>
              </a:solidFill>
              <a:latin typeface="+mn-ea"/>
              <a:ea typeface="+mn-ea"/>
              <a:cs typeface="Times New Roman" panose="02020603050405020304" pitchFamily="18" charset="0"/>
            </a:endParaRPr>
          </a:p>
        </p:txBody>
      </p:sp>
      <p:sp>
        <p:nvSpPr>
          <p:cNvPr id="20" name="文本框 5">
            <a:extLst>
              <a:ext uri="{FF2B5EF4-FFF2-40B4-BE49-F238E27FC236}">
                <a16:creationId xmlns:a16="http://schemas.microsoft.com/office/drawing/2014/main" id="{3511E69E-58D9-471D-B4F5-3FF0D5068134}"/>
              </a:ext>
            </a:extLst>
          </p:cNvPr>
          <p:cNvSpPr txBox="1">
            <a:spLocks noChangeArrowheads="1"/>
          </p:cNvSpPr>
          <p:nvPr/>
        </p:nvSpPr>
        <p:spPr bwMode="auto">
          <a:xfrm>
            <a:off x="1008331" y="4204265"/>
            <a:ext cx="849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solidFill>
                <a:srgbClr val="000000"/>
              </a:solidFill>
              <a:ea typeface="宋体" panose="02010600030101010101" pitchFamily="2" charset="-122"/>
            </a:endParaRPr>
          </a:p>
        </p:txBody>
      </p:sp>
    </p:spTree>
    <p:extLst>
      <p:ext uri="{BB962C8B-B14F-4D97-AF65-F5344CB8AC3E}">
        <p14:creationId xmlns:p14="http://schemas.microsoft.com/office/powerpoint/2010/main" val="528921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675363A-0911-7349-A790-22877BA5C207}"/>
              </a:ext>
            </a:extLst>
          </p:cNvPr>
          <p:cNvSpPr/>
          <p:nvPr/>
        </p:nvSpPr>
        <p:spPr>
          <a:xfrm>
            <a:off x="346287" y="375495"/>
            <a:ext cx="11462658" cy="6077693"/>
          </a:xfrm>
          <a:prstGeom prst="rect">
            <a:avLst/>
          </a:prstGeom>
          <a:gradFill>
            <a:gsLst>
              <a:gs pos="0">
                <a:schemeClr val="bg1">
                  <a:alpha val="7000"/>
                </a:schemeClr>
              </a:gs>
              <a:gs pos="38000">
                <a:schemeClr val="bg1">
                  <a:alpha val="0"/>
                </a:schemeClr>
              </a:gs>
              <a:gs pos="62000">
                <a:schemeClr val="bg1">
                  <a:alpha val="0"/>
                </a:schemeClr>
              </a:gs>
              <a:gs pos="100000">
                <a:schemeClr val="bg1">
                  <a:alpha val="7000"/>
                </a:schemeClr>
              </a:gs>
            </a:gsLst>
            <a:lin ang="0" scaled="0"/>
          </a:gradFill>
          <a:ln w="19050">
            <a:gradFill>
              <a:gsLst>
                <a:gs pos="0">
                  <a:schemeClr val="bg1"/>
                </a:gs>
                <a:gs pos="38000">
                  <a:schemeClr val="bg1">
                    <a:alpha val="0"/>
                  </a:schemeClr>
                </a:gs>
                <a:gs pos="62000">
                  <a:schemeClr val="bg1">
                    <a:alpha val="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9" name="图片 8" descr="图片包含 游戏机, 画, 钟表&#10;&#10;描述已自动生成">
            <a:extLst>
              <a:ext uri="{FF2B5EF4-FFF2-40B4-BE49-F238E27FC236}">
                <a16:creationId xmlns:a16="http://schemas.microsoft.com/office/drawing/2014/main" id="{A1AD7DCB-39D2-A84B-9C99-0071993CE64C}"/>
              </a:ext>
            </a:extLst>
          </p:cNvPr>
          <p:cNvPicPr>
            <a:picLocks noChangeAspect="1"/>
          </p:cNvPicPr>
          <p:nvPr/>
        </p:nvPicPr>
        <p:blipFill>
          <a:blip r:embed="rId3">
            <a:alphaModFix/>
          </a:blip>
          <a:stretch>
            <a:fillRect/>
          </a:stretch>
        </p:blipFill>
        <p:spPr>
          <a:xfrm>
            <a:off x="4586145" y="122295"/>
            <a:ext cx="3019710" cy="616930"/>
          </a:xfrm>
          <a:prstGeom prst="rect">
            <a:avLst/>
          </a:prstGeom>
        </p:spPr>
      </p:pic>
      <p:pic>
        <p:nvPicPr>
          <p:cNvPr id="8" name="图片 7">
            <a:extLst>
              <a:ext uri="{FF2B5EF4-FFF2-40B4-BE49-F238E27FC236}">
                <a16:creationId xmlns:a16="http://schemas.microsoft.com/office/drawing/2014/main" id="{8394D919-8A2D-A84C-BAF8-4EC45AF87A4C}"/>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5052435" y="6220399"/>
            <a:ext cx="2050361" cy="406902"/>
          </a:xfrm>
          <a:prstGeom prst="rect">
            <a:avLst/>
          </a:prstGeom>
        </p:spPr>
      </p:pic>
      <p:pic>
        <p:nvPicPr>
          <p:cNvPr id="10" name="图片 9" descr="图片包含 游戏机, 画&#10;&#10;描述已自动生成">
            <a:extLst>
              <a:ext uri="{FF2B5EF4-FFF2-40B4-BE49-F238E27FC236}">
                <a16:creationId xmlns:a16="http://schemas.microsoft.com/office/drawing/2014/main" id="{BC032A8A-9A5B-E04A-8688-CFB6EABBDEED}"/>
              </a:ext>
            </a:extLst>
          </p:cNvPr>
          <p:cNvPicPr>
            <a:picLocks noChangeAspect="1"/>
          </p:cNvPicPr>
          <p:nvPr/>
        </p:nvPicPr>
        <p:blipFill>
          <a:blip r:embed="rId5">
            <a:alphaModFix amt="50000"/>
          </a:blip>
          <a:stretch>
            <a:fillRect/>
          </a:stretch>
        </p:blipFill>
        <p:spPr>
          <a:xfrm>
            <a:off x="1133960" y="690867"/>
            <a:ext cx="9887309" cy="3229854"/>
          </a:xfrm>
          <a:prstGeom prst="rect">
            <a:avLst/>
          </a:prstGeom>
        </p:spPr>
      </p:pic>
      <p:cxnSp>
        <p:nvCxnSpPr>
          <p:cNvPr id="6" name="直线连接符 5">
            <a:extLst>
              <a:ext uri="{FF2B5EF4-FFF2-40B4-BE49-F238E27FC236}">
                <a16:creationId xmlns:a16="http://schemas.microsoft.com/office/drawing/2014/main" id="{62D31072-9148-A448-94A2-250D1731788C}"/>
              </a:ext>
            </a:extLst>
          </p:cNvPr>
          <p:cNvCxnSpPr/>
          <p:nvPr/>
        </p:nvCxnSpPr>
        <p:spPr>
          <a:xfrm>
            <a:off x="2854036" y="3541855"/>
            <a:ext cx="6483928" cy="0"/>
          </a:xfrm>
          <a:prstGeom prst="line">
            <a:avLst/>
          </a:prstGeom>
          <a:ln w="19050">
            <a:gradFill>
              <a:gsLst>
                <a:gs pos="50000">
                  <a:schemeClr val="bg1"/>
                </a:gs>
                <a:gs pos="0">
                  <a:schemeClr val="bg1">
                    <a:lumMod val="100000"/>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986F66E5-18C0-C64B-8634-4CB8BDF5BE78}"/>
              </a:ext>
            </a:extLst>
          </p:cNvPr>
          <p:cNvSpPr/>
          <p:nvPr/>
        </p:nvSpPr>
        <p:spPr>
          <a:xfrm>
            <a:off x="3341639" y="3789868"/>
            <a:ext cx="5589865" cy="338554"/>
          </a:xfrm>
          <a:prstGeom prst="rect">
            <a:avLst/>
          </a:prstGeom>
        </p:spPr>
        <p:txBody>
          <a:bodyPr wrap="none">
            <a:spAutoFit/>
          </a:bodyPr>
          <a:lstStyle/>
          <a:p>
            <a:pPr algn="ct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QUESTIONS</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&amp;</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ANSWERS</a:t>
            </a:r>
            <a:endPar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3AF98CBD-D89A-2E47-8A78-304CDD28127D}"/>
              </a:ext>
            </a:extLst>
          </p:cNvPr>
          <p:cNvSpPr txBox="1"/>
          <p:nvPr/>
        </p:nvSpPr>
        <p:spPr>
          <a:xfrm>
            <a:off x="3389667" y="2433859"/>
            <a:ext cx="5493812" cy="1107996"/>
          </a:xfrm>
          <a:prstGeom prst="rect">
            <a:avLst/>
          </a:prstGeom>
          <a:noFill/>
          <a:effectLst>
            <a:outerShdw blurRad="50800" dist="38100" dir="5400000" algn="t" rotWithShape="0">
              <a:prstClr val="black">
                <a:alpha val="40000"/>
              </a:prstClr>
            </a:outerShdw>
          </a:effectLst>
        </p:spPr>
        <p:txBody>
          <a:bodyPr wrap="none" rtlCol="0">
            <a:spAutoFit/>
          </a:bodyPr>
          <a:lstStyle/>
          <a:p>
            <a:pPr algn="ctr"/>
            <a:r>
              <a:rPr kumimoji="1" lang="zh-CN" altLang="en-US" sz="6600" b="1" spc="300" dirty="0">
                <a:ln w="9525">
                  <a:noFill/>
                </a:ln>
                <a:gradFill>
                  <a:gsLst>
                    <a:gs pos="0">
                      <a:schemeClr val="bg1"/>
                    </a:gs>
                    <a:gs pos="100000">
                      <a:schemeClr val="bg1">
                        <a:lumMod val="6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感谢大家观看</a:t>
            </a:r>
          </a:p>
        </p:txBody>
      </p:sp>
    </p:spTree>
    <p:extLst>
      <p:ext uri="{BB962C8B-B14F-4D97-AF65-F5344CB8AC3E}">
        <p14:creationId xmlns:p14="http://schemas.microsoft.com/office/powerpoint/2010/main" val="257009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C0406F8-3394-B445-AD52-85DBE200EFE7}"/>
              </a:ext>
            </a:extLst>
          </p:cNvPr>
          <p:cNvSpPr txBox="1"/>
          <p:nvPr/>
        </p:nvSpPr>
        <p:spPr>
          <a:xfrm>
            <a:off x="4886512" y="1587570"/>
            <a:ext cx="2752677" cy="2862322"/>
          </a:xfrm>
          <a:prstGeom prst="rect">
            <a:avLst/>
          </a:prstGeom>
          <a:noFill/>
        </p:spPr>
        <p:txBody>
          <a:bodyPr wrap="none" rtlCol="0">
            <a:spAutoFit/>
          </a:bodyPr>
          <a:lstStyle/>
          <a:p>
            <a:pPr algn="ctr"/>
            <a:r>
              <a:rPr kumimoji="1" lang="en-US" altLang="zh-CN"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rPr>
              <a:t>01</a:t>
            </a:r>
            <a:endParaRPr kumimoji="1" lang="zh-CN" altLang="en-US"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a:extLst>
              <a:ext uri="{FF2B5EF4-FFF2-40B4-BE49-F238E27FC236}">
                <a16:creationId xmlns:a16="http://schemas.microsoft.com/office/drawing/2014/main" id="{5C0E5DED-670B-9B4B-8992-1993170D0E66}"/>
              </a:ext>
            </a:extLst>
          </p:cNvPr>
          <p:cNvSpPr txBox="1"/>
          <p:nvPr/>
        </p:nvSpPr>
        <p:spPr>
          <a:xfrm>
            <a:off x="1127465" y="3495785"/>
            <a:ext cx="10620652" cy="1815882"/>
          </a:xfrm>
          <a:prstGeom prst="rect">
            <a:avLst/>
          </a:prstGeom>
          <a:noFill/>
        </p:spPr>
        <p:txBody>
          <a:bodyPr wrap="square" rtlCol="0">
            <a:spAutoFit/>
          </a:bodyPr>
          <a:lstStyle/>
          <a:p>
            <a:pPr algn="ctr"/>
            <a:r>
              <a:rPr kumimoji="1" lang="en-US" altLang="zh-CN" sz="28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A Deep Reinforcement Learning-Based Dynamic Traffic Offloading in Space-Air-Ground Integrated Networks (SAGIN)</a:t>
            </a:r>
            <a:endParaRPr kumimoji="1" lang="zh-CN" altLang="zh-CN" sz="28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a:p>
            <a:pPr algn="ctr"/>
            <a:r>
              <a:rPr kumimoji="1" lang="en-US" altLang="zh-CN" sz="28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 </a:t>
            </a:r>
          </a:p>
        </p:txBody>
      </p:sp>
      <p:sp>
        <p:nvSpPr>
          <p:cNvPr id="6" name="文本框 5">
            <a:extLst>
              <a:ext uri="{FF2B5EF4-FFF2-40B4-BE49-F238E27FC236}">
                <a16:creationId xmlns:a16="http://schemas.microsoft.com/office/drawing/2014/main" id="{6E8EF615-FD84-4022-AD7D-80D838E576FF}"/>
              </a:ext>
            </a:extLst>
          </p:cNvPr>
          <p:cNvSpPr txBox="1"/>
          <p:nvPr/>
        </p:nvSpPr>
        <p:spPr>
          <a:xfrm>
            <a:off x="2788055" y="4959372"/>
            <a:ext cx="6949589" cy="400110"/>
          </a:xfrm>
          <a:prstGeom prst="rect">
            <a:avLst/>
          </a:prstGeom>
          <a:noFill/>
        </p:spPr>
        <p:txBody>
          <a:bodyPr wrap="square" rtlCol="0">
            <a:spAutoFit/>
          </a:bodyPr>
          <a:lstStyle/>
          <a:p>
            <a:r>
              <a:rPr kumimoji="1" lang="zh-CN" altLang="en-US" sz="20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基于深度强化学习的</a:t>
            </a:r>
            <a:r>
              <a:rPr kumimoji="1" lang="zh-CN" altLang="en-US" sz="2000" spc="300" dirty="0">
                <a:solidFill>
                  <a:srgbClr val="FF0000"/>
                </a:solidFill>
                <a:latin typeface="Arial" panose="020B0604020202020204" pitchFamily="34" charset="0"/>
                <a:ea typeface="Microsoft YaHei Light" panose="020B0503020204020204" pitchFamily="34" charset="-122"/>
                <a:cs typeface="Arial" panose="020B0604020202020204" pitchFamily="34" charset="0"/>
              </a:rPr>
              <a:t>天空地一体化网络动态流量卸载</a:t>
            </a:r>
            <a:endParaRPr kumimoji="1" lang="en-US" altLang="zh-CN" sz="2000" spc="300" dirty="0">
              <a:solidFill>
                <a:srgbClr val="FF0000"/>
              </a:solidFill>
              <a:latin typeface="Arial" panose="020B0604020202020204" pitchFamily="34" charset="0"/>
              <a:ea typeface="Microsoft YaHei Light" panose="020B0503020204020204" pitchFamily="34" charset="-122"/>
              <a:cs typeface="Arial" panose="020B0604020202020204" pitchFamily="34" charset="0"/>
            </a:endParaRPr>
          </a:p>
        </p:txBody>
      </p:sp>
      <p:sp>
        <p:nvSpPr>
          <p:cNvPr id="5" name="流程图: 延期 4">
            <a:extLst>
              <a:ext uri="{FF2B5EF4-FFF2-40B4-BE49-F238E27FC236}">
                <a16:creationId xmlns:a16="http://schemas.microsoft.com/office/drawing/2014/main" id="{4E26709D-04D7-48C4-87A4-AB179DABE5B3}"/>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 name="文本框 1">
            <a:extLst>
              <a:ext uri="{FF2B5EF4-FFF2-40B4-BE49-F238E27FC236}">
                <a16:creationId xmlns:a16="http://schemas.microsoft.com/office/drawing/2014/main" id="{10D8D8F7-2D2F-4ECC-9147-8B13E7A899EE}"/>
              </a:ext>
            </a:extLst>
          </p:cNvPr>
          <p:cNvSpPr txBox="1"/>
          <p:nvPr/>
        </p:nvSpPr>
        <p:spPr>
          <a:xfrm>
            <a:off x="1595021" y="5821147"/>
            <a:ext cx="9685538" cy="795859"/>
          </a:xfrm>
          <a:prstGeom prst="rect">
            <a:avLst/>
          </a:prstGeom>
          <a:noFill/>
        </p:spPr>
        <p:txBody>
          <a:bodyPr wrap="square" rtlCol="0">
            <a:spAutoFit/>
          </a:bodyPr>
          <a:lstStyle/>
          <a:p>
            <a:pPr>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F. Tang, H. </a:t>
            </a:r>
            <a:r>
              <a:rPr kumimoji="1" lang="en-US" altLang="zh-CN" sz="1200" dirty="0" err="1">
                <a:latin typeface="Source Han Sans SC Normal" panose="020B0400000000000000" pitchFamily="34" charset="-128"/>
                <a:ea typeface="Source Han Sans SC Normal" panose="020B0400000000000000" pitchFamily="34" charset="-128"/>
              </a:rPr>
              <a:t>Hofner</a:t>
            </a:r>
            <a:r>
              <a:rPr kumimoji="1" lang="en-US" altLang="zh-CN" sz="1200" dirty="0">
                <a:latin typeface="Source Han Sans SC Normal" panose="020B0400000000000000" pitchFamily="34" charset="-128"/>
                <a:ea typeface="Source Han Sans SC Normal" panose="020B0400000000000000" pitchFamily="34" charset="-128"/>
              </a:rPr>
              <a:t>, N. Kato, K. Kaneko, Y. Yamashita and M. </a:t>
            </a:r>
            <a:r>
              <a:rPr kumimoji="1" lang="en-US" altLang="zh-CN" sz="1200" dirty="0" err="1">
                <a:latin typeface="Source Han Sans SC Normal" panose="020B0400000000000000" pitchFamily="34" charset="-128"/>
                <a:ea typeface="Source Han Sans SC Normal" panose="020B0400000000000000" pitchFamily="34" charset="-128"/>
              </a:rPr>
              <a:t>Hangai</a:t>
            </a:r>
            <a:r>
              <a:rPr kumimoji="1" lang="en-US" altLang="zh-CN" sz="1200" dirty="0">
                <a:latin typeface="Source Han Sans SC Normal" panose="020B0400000000000000" pitchFamily="34" charset="-128"/>
                <a:ea typeface="Source Han Sans SC Normal" panose="020B0400000000000000" pitchFamily="34" charset="-128"/>
              </a:rPr>
              <a:t>, “A Deep Reinforcement Learning-Based Dynamic Traffic Offloading in Space-Air-Ground Integrated Networks (SAGIN),” in IEEE Journal on Selected Areas in Communications, Jan. 2022,</a:t>
            </a:r>
            <a:r>
              <a:rPr kumimoji="1" lang="zh-CN" altLang="en-US" sz="1200" dirty="0">
                <a:latin typeface="Source Han Sans SC Normal" panose="020B0400000000000000" pitchFamily="34" charset="-128"/>
                <a:ea typeface="Source Han Sans SC Normal" panose="020B0400000000000000" pitchFamily="34" charset="-128"/>
              </a:rPr>
              <a:t> </a:t>
            </a:r>
            <a:r>
              <a:rPr kumimoji="1" lang="en-US" altLang="zh-CN" sz="1200" dirty="0">
                <a:latin typeface="Source Han Sans SC Normal" panose="020B0400000000000000" pitchFamily="34" charset="-128"/>
                <a:ea typeface="Source Han Sans SC Normal" panose="020B0400000000000000" pitchFamily="34" charset="-128"/>
              </a:rPr>
              <a:t>vol. 40, no. 1, pp. 276-289, </a:t>
            </a:r>
            <a:r>
              <a:rPr kumimoji="1" lang="en-US" altLang="zh-CN" sz="1200" dirty="0" err="1">
                <a:latin typeface="Source Han Sans SC Normal" panose="020B0400000000000000" pitchFamily="34" charset="-128"/>
                <a:ea typeface="Source Han Sans SC Normal" panose="020B0400000000000000" pitchFamily="34" charset="-128"/>
              </a:rPr>
              <a:t>doi</a:t>
            </a:r>
            <a:r>
              <a:rPr kumimoji="1" lang="en-US" altLang="zh-CN" sz="1200" dirty="0">
                <a:latin typeface="Source Han Sans SC Normal" panose="020B0400000000000000" pitchFamily="34" charset="-128"/>
                <a:ea typeface="Source Han Sans SC Normal" panose="020B0400000000000000" pitchFamily="34" charset="-128"/>
              </a:rPr>
              <a:t>: 10.1109/JSAC.2021.3126073.</a:t>
            </a:r>
            <a:endParaRPr kumimoji="1" lang="zh-CN" altLang="en-US" sz="1200" dirty="0">
              <a:latin typeface="Source Han Sans SC Normal" panose="020B0400000000000000" pitchFamily="34" charset="-128"/>
              <a:ea typeface="Source Han Sans SC Normal" panose="020B0400000000000000" pitchFamily="34" charset="-128"/>
            </a:endParaRPr>
          </a:p>
        </p:txBody>
      </p:sp>
    </p:spTree>
    <p:extLst>
      <p:ext uri="{BB962C8B-B14F-4D97-AF65-F5344CB8AC3E}">
        <p14:creationId xmlns:p14="http://schemas.microsoft.com/office/powerpoint/2010/main" val="3379639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6E688555-945E-8541-9F89-F8445E2A4B6C}"/>
              </a:ext>
            </a:extLst>
          </p:cNvPr>
          <p:cNvGrpSpPr/>
          <p:nvPr/>
        </p:nvGrpSpPr>
        <p:grpSpPr>
          <a:xfrm>
            <a:off x="0" y="-1"/>
            <a:ext cx="12192000" cy="6858002"/>
            <a:chOff x="0" y="-1"/>
            <a:chExt cx="12192000" cy="6858002"/>
          </a:xfrm>
        </p:grpSpPr>
        <p:sp>
          <p:nvSpPr>
            <p:cNvPr id="22" name="矩形 21">
              <a:extLst>
                <a:ext uri="{FF2B5EF4-FFF2-40B4-BE49-F238E27FC236}">
                  <a16:creationId xmlns:a16="http://schemas.microsoft.com/office/drawing/2014/main" id="{2C3CD16C-BBF6-EA48-9615-31D43C6FABBF}"/>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a:extLst>
                <a:ext uri="{FF2B5EF4-FFF2-40B4-BE49-F238E27FC236}">
                  <a16:creationId xmlns:a16="http://schemas.microsoft.com/office/drawing/2014/main" id="{27F9E61C-0676-C740-BAA8-5FA5E4DE2731}"/>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a:extLst>
                <a:ext uri="{FF2B5EF4-FFF2-40B4-BE49-F238E27FC236}">
                  <a16:creationId xmlns:a16="http://schemas.microsoft.com/office/drawing/2014/main" id="{5F1E5855-ED09-BB4A-904C-06BD695D469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a:extLst>
              <a:ext uri="{FF2B5EF4-FFF2-40B4-BE49-F238E27FC236}">
                <a16:creationId xmlns:a16="http://schemas.microsoft.com/office/drawing/2014/main" id="{CE460B2D-3027-A548-882D-EAE8B29A80C7}"/>
              </a:ext>
            </a:extLst>
          </p:cNvPr>
          <p:cNvGrpSpPr/>
          <p:nvPr/>
        </p:nvGrpSpPr>
        <p:grpSpPr>
          <a:xfrm>
            <a:off x="133400" y="140547"/>
            <a:ext cx="11901234" cy="6795389"/>
            <a:chOff x="133400" y="140547"/>
            <a:chExt cx="11901234" cy="6795389"/>
          </a:xfrm>
        </p:grpSpPr>
        <p:pic>
          <p:nvPicPr>
            <p:cNvPr id="29" name="图片 28">
              <a:extLst>
                <a:ext uri="{FF2B5EF4-FFF2-40B4-BE49-F238E27FC236}">
                  <a16:creationId xmlns:a16="http://schemas.microsoft.com/office/drawing/2014/main" id="{48AF64D5-61E2-2C4D-B770-AF01C4A41692}"/>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0" name="图片 29">
              <a:extLst>
                <a:ext uri="{FF2B5EF4-FFF2-40B4-BE49-F238E27FC236}">
                  <a16:creationId xmlns:a16="http://schemas.microsoft.com/office/drawing/2014/main" id="{96736CBC-8395-5D49-9564-F1D3E601B715}"/>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1" name="图片 30" descr="图片包含 游戏机, 画, 钟表&#10;&#10;描述已自动生成">
              <a:extLst>
                <a:ext uri="{FF2B5EF4-FFF2-40B4-BE49-F238E27FC236}">
                  <a16:creationId xmlns:a16="http://schemas.microsoft.com/office/drawing/2014/main" id="{C52A9106-CB4D-B748-9654-A6EEE495F69D}"/>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2000869"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Challenge</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33" name="流程图: 延期 32">
            <a:extLst>
              <a:ext uri="{FF2B5EF4-FFF2-40B4-BE49-F238E27FC236}">
                <a16:creationId xmlns:a16="http://schemas.microsoft.com/office/drawing/2014/main" id="{CE4BD6E1-1FEB-4BD3-B89D-C6AB6103E9C4}"/>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0" name="椭圆 9">
            <a:extLst>
              <a:ext uri="{FF2B5EF4-FFF2-40B4-BE49-F238E27FC236}">
                <a16:creationId xmlns:a16="http://schemas.microsoft.com/office/drawing/2014/main" id="{169B5B82-880F-4EFF-B5CF-44A76E240FD8}"/>
              </a:ext>
            </a:extLst>
          </p:cNvPr>
          <p:cNvSpPr/>
          <p:nvPr/>
        </p:nvSpPr>
        <p:spPr>
          <a:xfrm>
            <a:off x="353201" y="3141404"/>
            <a:ext cx="1368919" cy="8991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SAGIN</a:t>
            </a:r>
            <a:endParaRPr lang="zh-CN" altLang="en-US" dirty="0"/>
          </a:p>
        </p:txBody>
      </p:sp>
      <p:sp>
        <p:nvSpPr>
          <p:cNvPr id="11" name="矩形: 圆角 10">
            <a:extLst>
              <a:ext uri="{FF2B5EF4-FFF2-40B4-BE49-F238E27FC236}">
                <a16:creationId xmlns:a16="http://schemas.microsoft.com/office/drawing/2014/main" id="{C334C944-1435-44EF-A083-B7DDB3FE2966}"/>
              </a:ext>
            </a:extLst>
          </p:cNvPr>
          <p:cNvSpPr/>
          <p:nvPr/>
        </p:nvSpPr>
        <p:spPr>
          <a:xfrm>
            <a:off x="1935480" y="1920240"/>
            <a:ext cx="1295400" cy="71628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网络异构</a:t>
            </a:r>
          </a:p>
        </p:txBody>
      </p:sp>
      <p:sp>
        <p:nvSpPr>
          <p:cNvPr id="34" name="矩形: 圆角 33">
            <a:extLst>
              <a:ext uri="{FF2B5EF4-FFF2-40B4-BE49-F238E27FC236}">
                <a16:creationId xmlns:a16="http://schemas.microsoft.com/office/drawing/2014/main" id="{1DAD6C6C-5C4B-4D44-AD89-3A93EE18C369}"/>
              </a:ext>
            </a:extLst>
          </p:cNvPr>
          <p:cNvSpPr/>
          <p:nvPr/>
        </p:nvSpPr>
        <p:spPr>
          <a:xfrm>
            <a:off x="1935480" y="3233211"/>
            <a:ext cx="1295400" cy="71628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节点高移动性</a:t>
            </a:r>
          </a:p>
        </p:txBody>
      </p:sp>
      <p:sp>
        <p:nvSpPr>
          <p:cNvPr id="35" name="矩形: 圆角 34">
            <a:extLst>
              <a:ext uri="{FF2B5EF4-FFF2-40B4-BE49-F238E27FC236}">
                <a16:creationId xmlns:a16="http://schemas.microsoft.com/office/drawing/2014/main" id="{3DDC7FED-341F-482C-A53D-4E4D82E1D55C}"/>
              </a:ext>
            </a:extLst>
          </p:cNvPr>
          <p:cNvSpPr/>
          <p:nvPr/>
        </p:nvSpPr>
        <p:spPr>
          <a:xfrm>
            <a:off x="1935480" y="4546181"/>
            <a:ext cx="1295400" cy="71628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网络流量高动态性</a:t>
            </a:r>
          </a:p>
        </p:txBody>
      </p:sp>
      <p:cxnSp>
        <p:nvCxnSpPr>
          <p:cNvPr id="13" name="直接连接符 12">
            <a:extLst>
              <a:ext uri="{FF2B5EF4-FFF2-40B4-BE49-F238E27FC236}">
                <a16:creationId xmlns:a16="http://schemas.microsoft.com/office/drawing/2014/main" id="{5A97792C-D07C-41F0-B7CC-EF61982C26E0}"/>
              </a:ext>
            </a:extLst>
          </p:cNvPr>
          <p:cNvCxnSpPr>
            <a:stCxn id="10" idx="6"/>
            <a:endCxn id="11" idx="1"/>
          </p:cNvCxnSpPr>
          <p:nvPr/>
        </p:nvCxnSpPr>
        <p:spPr>
          <a:xfrm flipV="1">
            <a:off x="1722120" y="2278380"/>
            <a:ext cx="213360" cy="1312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58DD4AC-5DAF-4206-AABC-191E6614C364}"/>
              </a:ext>
            </a:extLst>
          </p:cNvPr>
          <p:cNvCxnSpPr>
            <a:stCxn id="10" idx="6"/>
            <a:endCxn id="34" idx="1"/>
          </p:cNvCxnSpPr>
          <p:nvPr/>
        </p:nvCxnSpPr>
        <p:spPr>
          <a:xfrm>
            <a:off x="1722120" y="3590984"/>
            <a:ext cx="213360" cy="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66DBFC9-9C68-4255-A2EA-A66DFE9BD4FA}"/>
              </a:ext>
            </a:extLst>
          </p:cNvPr>
          <p:cNvCxnSpPr>
            <a:stCxn id="10" idx="6"/>
            <a:endCxn id="35" idx="1"/>
          </p:cNvCxnSpPr>
          <p:nvPr/>
        </p:nvCxnSpPr>
        <p:spPr>
          <a:xfrm>
            <a:off x="1722120" y="3590984"/>
            <a:ext cx="213360" cy="1313337"/>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7F04894-C3D1-496C-8660-9A3BE13BC9B3}"/>
              </a:ext>
            </a:extLst>
          </p:cNvPr>
          <p:cNvSpPr txBox="1"/>
          <p:nvPr/>
        </p:nvSpPr>
        <p:spPr>
          <a:xfrm>
            <a:off x="3230880" y="1920240"/>
            <a:ext cx="2103120" cy="785215"/>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lang="zh-CN" altLang="en-US" dirty="0">
                <a:latin typeface="+mn-ea"/>
              </a:rPr>
              <a:t>不同网络的带宽、处理能力差异</a:t>
            </a:r>
          </a:p>
        </p:txBody>
      </p:sp>
      <p:sp>
        <p:nvSpPr>
          <p:cNvPr id="36" name="文本框 35">
            <a:extLst>
              <a:ext uri="{FF2B5EF4-FFF2-40B4-BE49-F238E27FC236}">
                <a16:creationId xmlns:a16="http://schemas.microsoft.com/office/drawing/2014/main" id="{EF1FA835-D01C-4E99-8112-84DDF4B52269}"/>
              </a:ext>
            </a:extLst>
          </p:cNvPr>
          <p:cNvSpPr txBox="1"/>
          <p:nvPr/>
        </p:nvSpPr>
        <p:spPr>
          <a:xfrm>
            <a:off x="3230880" y="3243056"/>
            <a:ext cx="2103120" cy="1145314"/>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lang="zh-CN" altLang="en-US" dirty="0">
                <a:latin typeface="+mn-ea"/>
              </a:rPr>
              <a:t>网络拓扑、链路状态多变，路由困难</a:t>
            </a:r>
          </a:p>
        </p:txBody>
      </p:sp>
      <p:sp>
        <p:nvSpPr>
          <p:cNvPr id="37" name="文本框 36">
            <a:extLst>
              <a:ext uri="{FF2B5EF4-FFF2-40B4-BE49-F238E27FC236}">
                <a16:creationId xmlns:a16="http://schemas.microsoft.com/office/drawing/2014/main" id="{0514DBA2-219C-4314-B235-3BE424CA708B}"/>
              </a:ext>
            </a:extLst>
          </p:cNvPr>
          <p:cNvSpPr txBox="1"/>
          <p:nvPr/>
        </p:nvSpPr>
        <p:spPr>
          <a:xfrm>
            <a:off x="3230880" y="4588530"/>
            <a:ext cx="2103120" cy="784189"/>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lang="zh-CN" altLang="en-US" dirty="0">
                <a:latin typeface="+mn-ea"/>
              </a:rPr>
              <a:t>流量时空分布不均</a:t>
            </a:r>
          </a:p>
        </p:txBody>
      </p:sp>
      <p:sp>
        <p:nvSpPr>
          <p:cNvPr id="19" name="箭头: 右 18">
            <a:extLst>
              <a:ext uri="{FF2B5EF4-FFF2-40B4-BE49-F238E27FC236}">
                <a16:creationId xmlns:a16="http://schemas.microsoft.com/office/drawing/2014/main" id="{902D4BE1-2D78-48DD-968C-8E5E7DFEE1AD}"/>
              </a:ext>
            </a:extLst>
          </p:cNvPr>
          <p:cNvSpPr/>
          <p:nvPr/>
        </p:nvSpPr>
        <p:spPr>
          <a:xfrm>
            <a:off x="5410200" y="3368040"/>
            <a:ext cx="624840" cy="464277"/>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1033576A-7EDC-46ED-86B7-EA56D3829A0F}"/>
              </a:ext>
            </a:extLst>
          </p:cNvPr>
          <p:cNvSpPr/>
          <p:nvPr/>
        </p:nvSpPr>
        <p:spPr>
          <a:xfrm>
            <a:off x="6187440" y="3187307"/>
            <a:ext cx="1295400" cy="80808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流量卸载问题</a:t>
            </a:r>
          </a:p>
        </p:txBody>
      </p:sp>
      <p:sp>
        <p:nvSpPr>
          <p:cNvPr id="40" name="矩形: 圆角 39">
            <a:extLst>
              <a:ext uri="{FF2B5EF4-FFF2-40B4-BE49-F238E27FC236}">
                <a16:creationId xmlns:a16="http://schemas.microsoft.com/office/drawing/2014/main" id="{060A62E0-21B6-49A1-A712-42C6C6EA5E53}"/>
              </a:ext>
            </a:extLst>
          </p:cNvPr>
          <p:cNvSpPr/>
          <p:nvPr/>
        </p:nvSpPr>
        <p:spPr>
          <a:xfrm>
            <a:off x="8020885" y="2007862"/>
            <a:ext cx="1295400" cy="7162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传统方法</a:t>
            </a:r>
          </a:p>
        </p:txBody>
      </p:sp>
      <p:sp>
        <p:nvSpPr>
          <p:cNvPr id="41" name="矩形: 圆角 40">
            <a:extLst>
              <a:ext uri="{FF2B5EF4-FFF2-40B4-BE49-F238E27FC236}">
                <a16:creationId xmlns:a16="http://schemas.microsoft.com/office/drawing/2014/main" id="{5A148AE7-11CD-429B-82AE-4EA0950393D7}"/>
              </a:ext>
            </a:extLst>
          </p:cNvPr>
          <p:cNvSpPr/>
          <p:nvPr/>
        </p:nvSpPr>
        <p:spPr>
          <a:xfrm>
            <a:off x="8020885" y="4377946"/>
            <a:ext cx="1295400" cy="7162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强化学习方法</a:t>
            </a:r>
          </a:p>
        </p:txBody>
      </p:sp>
      <p:cxnSp>
        <p:nvCxnSpPr>
          <p:cNvPr id="45" name="直接连接符 44">
            <a:extLst>
              <a:ext uri="{FF2B5EF4-FFF2-40B4-BE49-F238E27FC236}">
                <a16:creationId xmlns:a16="http://schemas.microsoft.com/office/drawing/2014/main" id="{5014EC2D-DBA9-4464-96ED-B5D054A74112}"/>
              </a:ext>
            </a:extLst>
          </p:cNvPr>
          <p:cNvCxnSpPr>
            <a:stCxn id="20" idx="3"/>
            <a:endCxn id="40" idx="1"/>
          </p:cNvCxnSpPr>
          <p:nvPr/>
        </p:nvCxnSpPr>
        <p:spPr>
          <a:xfrm flipV="1">
            <a:off x="7482840" y="2366002"/>
            <a:ext cx="538045" cy="1225349"/>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42936B1-CD2D-4CEC-BF49-A2462D916B31}"/>
              </a:ext>
            </a:extLst>
          </p:cNvPr>
          <p:cNvCxnSpPr>
            <a:stCxn id="20" idx="3"/>
            <a:endCxn id="41" idx="1"/>
          </p:cNvCxnSpPr>
          <p:nvPr/>
        </p:nvCxnSpPr>
        <p:spPr>
          <a:xfrm>
            <a:off x="7482840" y="3591351"/>
            <a:ext cx="538045" cy="1144735"/>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805D5F27-E387-4674-BC80-5F7BD961D025}"/>
              </a:ext>
            </a:extLst>
          </p:cNvPr>
          <p:cNvSpPr txBox="1"/>
          <p:nvPr/>
        </p:nvSpPr>
        <p:spPr>
          <a:xfrm>
            <a:off x="9316285" y="1975408"/>
            <a:ext cx="2328319" cy="1144288"/>
          </a:xfrm>
          <a:prstGeom prst="rect">
            <a:avLst/>
          </a:prstGeom>
          <a:noFill/>
        </p:spPr>
        <p:txBody>
          <a:bodyPr wrap="square" rtlCol="0">
            <a:spAutoFit/>
          </a:bodyPr>
          <a:lstStyle/>
          <a:p>
            <a:pPr>
              <a:lnSpc>
                <a:spcPct val="130000"/>
              </a:lnSpc>
            </a:pPr>
            <a:r>
              <a:rPr kumimoji="1" lang="zh-CN" altLang="en-US" dirty="0">
                <a:latin typeface="+mn-ea"/>
              </a:rPr>
              <a:t>为静态、同质网络而设计（假设网络具有相同的带宽）</a:t>
            </a:r>
          </a:p>
        </p:txBody>
      </p:sp>
      <p:sp>
        <p:nvSpPr>
          <p:cNvPr id="49" name="乘号 48">
            <a:extLst>
              <a:ext uri="{FF2B5EF4-FFF2-40B4-BE49-F238E27FC236}">
                <a16:creationId xmlns:a16="http://schemas.microsoft.com/office/drawing/2014/main" id="{3F4B504E-A945-40CA-B40A-85D23DA76AD6}"/>
              </a:ext>
            </a:extLst>
          </p:cNvPr>
          <p:cNvSpPr/>
          <p:nvPr/>
        </p:nvSpPr>
        <p:spPr>
          <a:xfrm>
            <a:off x="7359433" y="2530638"/>
            <a:ext cx="784860" cy="808087"/>
          </a:xfrm>
          <a:prstGeom prst="mathMultipl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CEA3199-633B-413B-9D47-D9B8AC1DDB94}"/>
              </a:ext>
            </a:extLst>
          </p:cNvPr>
          <p:cNvSpPr txBox="1"/>
          <p:nvPr/>
        </p:nvSpPr>
        <p:spPr>
          <a:xfrm>
            <a:off x="9316285" y="4359152"/>
            <a:ext cx="2328319" cy="1144288"/>
          </a:xfrm>
          <a:prstGeom prst="rect">
            <a:avLst/>
          </a:prstGeom>
          <a:noFill/>
        </p:spPr>
        <p:txBody>
          <a:bodyPr wrap="square" rtlCol="0">
            <a:spAutoFit/>
          </a:bodyPr>
          <a:lstStyle/>
          <a:p>
            <a:pPr>
              <a:lnSpc>
                <a:spcPct val="130000"/>
              </a:lnSpc>
            </a:pPr>
            <a:r>
              <a:rPr kumimoji="1" lang="zh-CN" altLang="en-US" dirty="0">
                <a:latin typeface="+mn-ea"/>
              </a:rPr>
              <a:t>考虑了网络拓扑变化、链路状态变化以及网络类型变化</a:t>
            </a:r>
          </a:p>
        </p:txBody>
      </p:sp>
      <p:sp>
        <p:nvSpPr>
          <p:cNvPr id="51" name="文本框 50">
            <a:extLst>
              <a:ext uri="{FF2B5EF4-FFF2-40B4-BE49-F238E27FC236}">
                <a16:creationId xmlns:a16="http://schemas.microsoft.com/office/drawing/2014/main" id="{2062CA25-0788-40E6-8CD9-6784A36A9A98}"/>
              </a:ext>
            </a:extLst>
          </p:cNvPr>
          <p:cNvSpPr txBox="1"/>
          <p:nvPr/>
        </p:nvSpPr>
        <p:spPr>
          <a:xfrm>
            <a:off x="606995" y="1124907"/>
            <a:ext cx="2402205"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en-US" altLang="zh-CN" sz="2000" dirty="0">
                <a:latin typeface="Microsoft YaHei Light" panose="020B0502040204020203" pitchFamily="34" charset="-122"/>
                <a:ea typeface="Microsoft YaHei Light" panose="020B0502040204020203" pitchFamily="34" charset="-122"/>
              </a:rPr>
              <a:t>SAGIN</a:t>
            </a:r>
            <a:r>
              <a:rPr kumimoji="1" lang="zh-CN" altLang="en-US" sz="2000" dirty="0">
                <a:latin typeface="Microsoft YaHei Light" panose="020B0502040204020203" pitchFamily="34" charset="-122"/>
                <a:ea typeface="Microsoft YaHei Light" panose="020B0502040204020203" pitchFamily="34" charset="-122"/>
              </a:rPr>
              <a:t>网络特点</a:t>
            </a:r>
          </a:p>
        </p:txBody>
      </p:sp>
      <p:pic>
        <p:nvPicPr>
          <p:cNvPr id="38" name="图片 37">
            <a:extLst>
              <a:ext uri="{FF2B5EF4-FFF2-40B4-BE49-F238E27FC236}">
                <a16:creationId xmlns:a16="http://schemas.microsoft.com/office/drawing/2014/main" id="{5A3243AB-0492-4C1D-B271-22D358B07FDD}"/>
              </a:ext>
            </a:extLst>
          </p:cNvPr>
          <p:cNvPicPr/>
          <p:nvPr/>
        </p:nvPicPr>
        <p:blipFill>
          <a:blip r:embed="rId7">
            <a:extLst>
              <a:ext uri="{28A0092B-C50C-407E-A947-70E740481C1C}">
                <a14:useLocalDpi xmlns:a14="http://schemas.microsoft.com/office/drawing/2010/main" val="0"/>
              </a:ext>
            </a:extLst>
          </a:blip>
          <a:stretch>
            <a:fillRect/>
          </a:stretch>
        </p:blipFill>
        <p:spPr>
          <a:xfrm>
            <a:off x="5410200" y="1674395"/>
            <a:ext cx="6092925" cy="3920316"/>
          </a:xfrm>
          <a:prstGeom prst="rect">
            <a:avLst/>
          </a:prstGeom>
        </p:spPr>
      </p:pic>
    </p:spTree>
    <p:extLst>
      <p:ext uri="{BB962C8B-B14F-4D97-AF65-F5344CB8AC3E}">
        <p14:creationId xmlns:p14="http://schemas.microsoft.com/office/powerpoint/2010/main" val="366101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679FBA5D-E834-D84E-A7C1-14C50556700E}"/>
              </a:ext>
            </a:extLst>
          </p:cNvPr>
          <p:cNvGrpSpPr/>
          <p:nvPr/>
        </p:nvGrpSpPr>
        <p:grpSpPr>
          <a:xfrm>
            <a:off x="0" y="-1"/>
            <a:ext cx="12192000" cy="6858002"/>
            <a:chOff x="0" y="-1"/>
            <a:chExt cx="12192000" cy="6858002"/>
          </a:xfrm>
        </p:grpSpPr>
        <p:sp>
          <p:nvSpPr>
            <p:cNvPr id="30" name="矩形 29">
              <a:extLst>
                <a:ext uri="{FF2B5EF4-FFF2-40B4-BE49-F238E27FC236}">
                  <a16:creationId xmlns:a16="http://schemas.microsoft.com/office/drawing/2014/main" id="{C80909E5-43EB-DF46-97C3-A5DAE5AF2FA8}"/>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0EC3C20E-D7D0-374B-B50A-FDB786E60DC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B3E05360-B04F-D449-B854-648C68716D2A}"/>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3" name="组合 32">
            <a:extLst>
              <a:ext uri="{FF2B5EF4-FFF2-40B4-BE49-F238E27FC236}">
                <a16:creationId xmlns:a16="http://schemas.microsoft.com/office/drawing/2014/main" id="{19CCA77D-50F1-5F42-8942-CD915F5277FF}"/>
              </a:ext>
            </a:extLst>
          </p:cNvPr>
          <p:cNvGrpSpPr/>
          <p:nvPr/>
        </p:nvGrpSpPr>
        <p:grpSpPr>
          <a:xfrm>
            <a:off x="133400" y="140547"/>
            <a:ext cx="11901234" cy="6795389"/>
            <a:chOff x="133400" y="140547"/>
            <a:chExt cx="11901234" cy="6795389"/>
          </a:xfrm>
        </p:grpSpPr>
        <p:pic>
          <p:nvPicPr>
            <p:cNvPr id="34" name="图片 33">
              <a:extLst>
                <a:ext uri="{FF2B5EF4-FFF2-40B4-BE49-F238E27FC236}">
                  <a16:creationId xmlns:a16="http://schemas.microsoft.com/office/drawing/2014/main" id="{0783CF2D-E251-D445-8E7E-CB89BDBBC23B}"/>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5" name="图片 34">
              <a:extLst>
                <a:ext uri="{FF2B5EF4-FFF2-40B4-BE49-F238E27FC236}">
                  <a16:creationId xmlns:a16="http://schemas.microsoft.com/office/drawing/2014/main" id="{2ACF4E49-8EFB-F140-B13A-AA880D7A7470}"/>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6" name="图片 35" descr="图片包含 游戏机, 画, 钟表&#10;&#10;描述已自动生成">
              <a:extLst>
                <a:ext uri="{FF2B5EF4-FFF2-40B4-BE49-F238E27FC236}">
                  <a16:creationId xmlns:a16="http://schemas.microsoft.com/office/drawing/2014/main" id="{78A4D0C1-8E3A-A44A-A88B-7C30E06B251F}"/>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2771913"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Related works</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44" name="流程图: 延期 43">
            <a:extLst>
              <a:ext uri="{FF2B5EF4-FFF2-40B4-BE49-F238E27FC236}">
                <a16:creationId xmlns:a16="http://schemas.microsoft.com/office/drawing/2014/main" id="{7C653AC2-1A05-4864-8AC0-CE6BB1CC11B9}"/>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7" name="文本框 46">
            <a:extLst>
              <a:ext uri="{FF2B5EF4-FFF2-40B4-BE49-F238E27FC236}">
                <a16:creationId xmlns:a16="http://schemas.microsoft.com/office/drawing/2014/main" id="{FE172E66-7B9E-4D3B-813E-F5B0DA1BFF0C}"/>
              </a:ext>
            </a:extLst>
          </p:cNvPr>
          <p:cNvSpPr txBox="1"/>
          <p:nvPr/>
        </p:nvSpPr>
        <p:spPr>
          <a:xfrm>
            <a:off x="824705" y="1124907"/>
            <a:ext cx="2974405"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en-US" altLang="zh-CN" sz="2000" dirty="0">
                <a:latin typeface="Microsoft YaHei Light" panose="020B0502040204020203" pitchFamily="34" charset="-122"/>
                <a:ea typeface="Microsoft YaHei Light" panose="020B0502040204020203" pitchFamily="34" charset="-122"/>
              </a:rPr>
              <a:t>SAGIN</a:t>
            </a:r>
            <a:r>
              <a:rPr kumimoji="1" lang="zh-CN" altLang="en-US" sz="2000" dirty="0">
                <a:latin typeface="Microsoft YaHei Light" panose="020B0502040204020203" pitchFamily="34" charset="-122"/>
                <a:ea typeface="Microsoft YaHei Light" panose="020B0502040204020203" pitchFamily="34" charset="-122"/>
              </a:rPr>
              <a:t>中的卸载问题</a:t>
            </a:r>
          </a:p>
        </p:txBody>
      </p:sp>
      <p:sp>
        <p:nvSpPr>
          <p:cNvPr id="13" name="矩形 12">
            <a:extLst>
              <a:ext uri="{FF2B5EF4-FFF2-40B4-BE49-F238E27FC236}">
                <a16:creationId xmlns:a16="http://schemas.microsoft.com/office/drawing/2014/main" id="{5A068060-7A2D-4897-AE48-2DE5A29395EF}"/>
              </a:ext>
            </a:extLst>
          </p:cNvPr>
          <p:cNvSpPr/>
          <p:nvPr/>
        </p:nvSpPr>
        <p:spPr>
          <a:xfrm>
            <a:off x="1226041" y="1950427"/>
            <a:ext cx="2374949" cy="17833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t>单独考虑</a:t>
            </a:r>
            <a:r>
              <a:rPr lang="en-US" altLang="zh-CN" dirty="0"/>
              <a:t>UAV</a:t>
            </a:r>
            <a:r>
              <a:rPr lang="zh-CN" altLang="en-US" dirty="0"/>
              <a:t>、</a:t>
            </a:r>
            <a:r>
              <a:rPr lang="en-US" altLang="zh-CN" dirty="0"/>
              <a:t>SAT</a:t>
            </a:r>
            <a:r>
              <a:rPr lang="zh-CN" altLang="en-US" dirty="0"/>
              <a:t>网络</a:t>
            </a:r>
            <a:endParaRPr lang="en-US" altLang="zh-CN" dirty="0"/>
          </a:p>
          <a:p>
            <a:pPr marL="285750" indent="-285750">
              <a:buFont typeface="Arial" panose="020B0604020202020204" pitchFamily="34" charset="0"/>
              <a:buChar char="•"/>
            </a:pPr>
            <a:r>
              <a:rPr lang="zh-CN" altLang="en-US" dirty="0"/>
              <a:t>没有考虑多跳的影响</a:t>
            </a:r>
          </a:p>
          <a:p>
            <a:pPr algn="ctr"/>
            <a:endParaRPr lang="zh-CN" altLang="en-US" dirty="0"/>
          </a:p>
        </p:txBody>
      </p:sp>
      <p:sp>
        <p:nvSpPr>
          <p:cNvPr id="48" name="文本框 47">
            <a:extLst>
              <a:ext uri="{FF2B5EF4-FFF2-40B4-BE49-F238E27FC236}">
                <a16:creationId xmlns:a16="http://schemas.microsoft.com/office/drawing/2014/main" id="{F3E1FA0A-80DE-4161-865A-EAFB6527EAD1}"/>
              </a:ext>
            </a:extLst>
          </p:cNvPr>
          <p:cNvSpPr txBox="1"/>
          <p:nvPr/>
        </p:nvSpPr>
        <p:spPr>
          <a:xfrm>
            <a:off x="4095928" y="1119612"/>
            <a:ext cx="2974405"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en-US" altLang="zh-CN" sz="2000" dirty="0">
                <a:latin typeface="Microsoft YaHei Light" panose="020B0502040204020203" pitchFamily="34" charset="-122"/>
                <a:ea typeface="Microsoft YaHei Light" panose="020B0502040204020203" pitchFamily="34" charset="-122"/>
              </a:rPr>
              <a:t>RL</a:t>
            </a:r>
            <a:r>
              <a:rPr kumimoji="1" lang="zh-CN" altLang="en-US" sz="2000" dirty="0">
                <a:latin typeface="Microsoft YaHei Light" panose="020B0502040204020203" pitchFamily="34" charset="-122"/>
                <a:ea typeface="Microsoft YaHei Light" panose="020B0502040204020203" pitchFamily="34" charset="-122"/>
              </a:rPr>
              <a:t>在无线网络的应用</a:t>
            </a:r>
          </a:p>
        </p:txBody>
      </p:sp>
      <p:sp>
        <p:nvSpPr>
          <p:cNvPr id="49" name="矩形 48">
            <a:extLst>
              <a:ext uri="{FF2B5EF4-FFF2-40B4-BE49-F238E27FC236}">
                <a16:creationId xmlns:a16="http://schemas.microsoft.com/office/drawing/2014/main" id="{905CE85D-02BC-4328-993A-80C874E30532}"/>
              </a:ext>
            </a:extLst>
          </p:cNvPr>
          <p:cNvSpPr/>
          <p:nvPr/>
        </p:nvSpPr>
        <p:spPr>
          <a:xfrm>
            <a:off x="4493629" y="1974708"/>
            <a:ext cx="2374949" cy="17833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t>利用</a:t>
            </a:r>
            <a:r>
              <a:rPr lang="en-US" altLang="zh-CN" dirty="0"/>
              <a:t>LSTM</a:t>
            </a:r>
            <a:r>
              <a:rPr lang="zh-CN" altLang="en-US" dirty="0"/>
              <a:t>做信道分配</a:t>
            </a:r>
            <a:endParaRPr lang="en-US" altLang="zh-CN" dirty="0"/>
          </a:p>
          <a:p>
            <a:pPr marL="285750" indent="-285750">
              <a:buFont typeface="Arial" panose="020B0604020202020204" pitchFamily="34" charset="0"/>
              <a:buChar char="•"/>
            </a:pPr>
            <a:r>
              <a:rPr lang="zh-CN" altLang="en-US" dirty="0"/>
              <a:t>用于网络流量控制、路由选择</a:t>
            </a:r>
          </a:p>
          <a:p>
            <a:pPr algn="ctr"/>
            <a:endParaRPr lang="zh-CN" altLang="en-US" dirty="0"/>
          </a:p>
        </p:txBody>
      </p:sp>
      <p:sp>
        <p:nvSpPr>
          <p:cNvPr id="50" name="文本框 49">
            <a:extLst>
              <a:ext uri="{FF2B5EF4-FFF2-40B4-BE49-F238E27FC236}">
                <a16:creationId xmlns:a16="http://schemas.microsoft.com/office/drawing/2014/main" id="{BA48C7AE-5844-479B-B4CA-4DB00AB54D93}"/>
              </a:ext>
            </a:extLst>
          </p:cNvPr>
          <p:cNvSpPr txBox="1"/>
          <p:nvPr/>
        </p:nvSpPr>
        <p:spPr>
          <a:xfrm>
            <a:off x="7295996" y="1124907"/>
            <a:ext cx="3512429"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en-US" altLang="zh-CN" sz="2000" dirty="0">
                <a:latin typeface="Microsoft YaHei Light" panose="020B0502040204020203" pitchFamily="34" charset="-122"/>
                <a:ea typeface="Microsoft YaHei Light" panose="020B0502040204020203" pitchFamily="34" charset="-122"/>
              </a:rPr>
              <a:t>RL for offloading in SAGIN</a:t>
            </a:r>
            <a:endParaRPr kumimoji="1" lang="zh-CN" altLang="en-US" sz="2000" dirty="0">
              <a:latin typeface="Microsoft YaHei Light" panose="020B0502040204020203" pitchFamily="34" charset="-122"/>
              <a:ea typeface="Microsoft YaHei Light" panose="020B0502040204020203" pitchFamily="34" charset="-122"/>
            </a:endParaRPr>
          </a:p>
        </p:txBody>
      </p:sp>
      <p:sp>
        <p:nvSpPr>
          <p:cNvPr id="51" name="矩形 50">
            <a:extLst>
              <a:ext uri="{FF2B5EF4-FFF2-40B4-BE49-F238E27FC236}">
                <a16:creationId xmlns:a16="http://schemas.microsoft.com/office/drawing/2014/main" id="{0A0F56C4-D9DD-4518-B4B6-84AE7CF31384}"/>
              </a:ext>
            </a:extLst>
          </p:cNvPr>
          <p:cNvSpPr/>
          <p:nvPr/>
        </p:nvSpPr>
        <p:spPr>
          <a:xfrm>
            <a:off x="7652460" y="1974708"/>
            <a:ext cx="2374949" cy="17833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t>没有充分考虑</a:t>
            </a:r>
            <a:r>
              <a:rPr lang="en-US" altLang="zh-CN" dirty="0"/>
              <a:t>SAGIN</a:t>
            </a:r>
            <a:r>
              <a:rPr lang="zh-CN" altLang="en-US" dirty="0"/>
              <a:t>网络的特性</a:t>
            </a:r>
            <a:endParaRPr lang="en-US" altLang="zh-CN" dirty="0"/>
          </a:p>
          <a:p>
            <a:pPr marL="285750" indent="-285750">
              <a:buFont typeface="Arial" panose="020B0604020202020204" pitchFamily="34" charset="0"/>
              <a:buChar char="•"/>
            </a:pPr>
            <a:r>
              <a:rPr lang="zh-CN" altLang="en-US" dirty="0"/>
              <a:t>当状态空间和动作空间变大时算法一些将不再适用</a:t>
            </a:r>
          </a:p>
        </p:txBody>
      </p:sp>
      <p:sp>
        <p:nvSpPr>
          <p:cNvPr id="16" name="左大括号 15">
            <a:extLst>
              <a:ext uri="{FF2B5EF4-FFF2-40B4-BE49-F238E27FC236}">
                <a16:creationId xmlns:a16="http://schemas.microsoft.com/office/drawing/2014/main" id="{5B6AB2DB-B386-4E1E-A68D-50986388819A}"/>
              </a:ext>
            </a:extLst>
          </p:cNvPr>
          <p:cNvSpPr/>
          <p:nvPr/>
        </p:nvSpPr>
        <p:spPr>
          <a:xfrm rot="16200000">
            <a:off x="5344433" y="-210882"/>
            <a:ext cx="595065" cy="8831847"/>
          </a:xfrm>
          <a:prstGeom prst="leftBrace">
            <a:avLst>
              <a:gd name="adj1" fmla="val 6467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0CB46EE0-3D55-483F-B2CA-6087226198DD}"/>
              </a:ext>
            </a:extLst>
          </p:cNvPr>
          <p:cNvSpPr/>
          <p:nvPr/>
        </p:nvSpPr>
        <p:spPr>
          <a:xfrm>
            <a:off x="1513110" y="4907280"/>
            <a:ext cx="8545016" cy="124930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  综合考虑</a:t>
            </a:r>
            <a:r>
              <a:rPr lang="en-US" altLang="zh-CN" dirty="0"/>
              <a:t>SAGIN</a:t>
            </a:r>
            <a:r>
              <a:rPr lang="zh-CN" altLang="en-US" dirty="0"/>
              <a:t>的特性以及</a:t>
            </a:r>
            <a:r>
              <a:rPr lang="en-US" altLang="zh-CN" dirty="0"/>
              <a:t>RL</a:t>
            </a:r>
            <a:r>
              <a:rPr lang="zh-CN" altLang="en-US" dirty="0"/>
              <a:t>的特点，使用了</a:t>
            </a:r>
            <a:r>
              <a:rPr lang="en-US" altLang="zh-CN" dirty="0">
                <a:solidFill>
                  <a:srgbClr val="FF0000"/>
                </a:solidFill>
              </a:rPr>
              <a:t>Double Q-learning</a:t>
            </a:r>
            <a:r>
              <a:rPr lang="zh-CN" altLang="en-US" dirty="0"/>
              <a:t>算法进行流量卸载决策，并用</a:t>
            </a:r>
            <a:r>
              <a:rPr lang="zh-CN" altLang="zh-CN" dirty="0">
                <a:solidFill>
                  <a:srgbClr val="FF0000"/>
                </a:solidFill>
              </a:rPr>
              <a:t>延迟敏感重放记忆算法</a:t>
            </a:r>
            <a:r>
              <a:rPr lang="zh-CN" altLang="en-US" dirty="0"/>
              <a:t>（</a:t>
            </a:r>
            <a:r>
              <a:rPr lang="en-US" altLang="zh-CN" dirty="0"/>
              <a:t>DSRPM</a:t>
            </a:r>
            <a:r>
              <a:rPr lang="zh-CN" altLang="en-US" dirty="0"/>
              <a:t>）对其进行改进，增强对历史信息的学习，为了方便搜集网络信息，还提出了一种具有</a:t>
            </a:r>
            <a:r>
              <a:rPr lang="en-US" altLang="zh-CN" dirty="0"/>
              <a:t>hello</a:t>
            </a:r>
            <a:r>
              <a:rPr lang="zh-CN" altLang="en-US" dirty="0"/>
              <a:t>包和离线训练机制的联合信息收集方法。</a:t>
            </a:r>
          </a:p>
        </p:txBody>
      </p:sp>
    </p:spTree>
    <p:extLst>
      <p:ext uri="{BB962C8B-B14F-4D97-AF65-F5344CB8AC3E}">
        <p14:creationId xmlns:p14="http://schemas.microsoft.com/office/powerpoint/2010/main" val="348002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5"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2733441"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System model</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6C11A2CA-A1AA-4C10-9448-9DB9517C4121}"/>
              </a:ext>
            </a:extLst>
          </p:cNvPr>
          <p:cNvSpPr txBox="1"/>
          <p:nvPr/>
        </p:nvSpPr>
        <p:spPr>
          <a:xfrm>
            <a:off x="565096" y="964303"/>
            <a:ext cx="1575071"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sz="2000" dirty="0">
                <a:latin typeface="Microsoft YaHei Light" panose="020B0502040204020203" pitchFamily="34" charset="-122"/>
                <a:ea typeface="Microsoft YaHei Light" panose="020B0502040204020203" pitchFamily="34" charset="-122"/>
              </a:rPr>
              <a:t>网络模型</a:t>
            </a:r>
          </a:p>
        </p:txBody>
      </p:sp>
      <p:sp>
        <p:nvSpPr>
          <p:cNvPr id="33" name="流程图: 延期 32">
            <a:extLst>
              <a:ext uri="{FF2B5EF4-FFF2-40B4-BE49-F238E27FC236}">
                <a16:creationId xmlns:a16="http://schemas.microsoft.com/office/drawing/2014/main" id="{BDFC99F3-490F-4111-A057-EB7EF8A4C71F}"/>
              </a:ext>
            </a:extLst>
          </p:cNvPr>
          <p:cNvSpPr/>
          <p:nvPr/>
        </p:nvSpPr>
        <p:spPr>
          <a:xfrm flipH="1">
            <a:off x="11644609"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3" name="Rectangle 1037">
            <a:extLst>
              <a:ext uri="{FF2B5EF4-FFF2-40B4-BE49-F238E27FC236}">
                <a16:creationId xmlns:a16="http://schemas.microsoft.com/office/drawing/2014/main" id="{7A9141C4-CB1C-4B6D-BE1C-040037B0F7C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1039">
            <a:extLst>
              <a:ext uri="{FF2B5EF4-FFF2-40B4-BE49-F238E27FC236}">
                <a16:creationId xmlns:a16="http://schemas.microsoft.com/office/drawing/2014/main" id="{E2791B12-027B-41ED-9F1D-DE93856D66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Rectangle 1047">
            <a:extLst>
              <a:ext uri="{FF2B5EF4-FFF2-40B4-BE49-F238E27FC236}">
                <a16:creationId xmlns:a16="http://schemas.microsoft.com/office/drawing/2014/main" id="{3330405B-B09B-4D60-B6B2-5E2A3813C00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1063">
            <a:extLst>
              <a:ext uri="{FF2B5EF4-FFF2-40B4-BE49-F238E27FC236}">
                <a16:creationId xmlns:a16="http://schemas.microsoft.com/office/drawing/2014/main" id="{44BB4580-664C-4B97-8CEA-31624894029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1073">
            <a:extLst>
              <a:ext uri="{FF2B5EF4-FFF2-40B4-BE49-F238E27FC236}">
                <a16:creationId xmlns:a16="http://schemas.microsoft.com/office/drawing/2014/main" id="{93FB1478-C4C3-40A1-9178-7A15A919D69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7" name="Rectangle 1084">
            <a:extLst>
              <a:ext uri="{FF2B5EF4-FFF2-40B4-BE49-F238E27FC236}">
                <a16:creationId xmlns:a16="http://schemas.microsoft.com/office/drawing/2014/main" id="{E5BD3ADF-42A0-4E4E-93C7-8F6CDB3B45D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9" name="Rectangle 1086">
            <a:extLst>
              <a:ext uri="{FF2B5EF4-FFF2-40B4-BE49-F238E27FC236}">
                <a16:creationId xmlns:a16="http://schemas.microsoft.com/office/drawing/2014/main" id="{9C2D54D3-6237-470C-8331-51F98664E16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1" name="Rectangle 1088">
            <a:extLst>
              <a:ext uri="{FF2B5EF4-FFF2-40B4-BE49-F238E27FC236}">
                <a16:creationId xmlns:a16="http://schemas.microsoft.com/office/drawing/2014/main" id="{547B3789-0544-4F2D-A33E-D9815472BEC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FC3AFAA2-6DA9-44BB-A196-725458EA2758}"/>
              </a:ext>
            </a:extLst>
          </p:cNvPr>
          <p:cNvSpPr txBox="1"/>
          <p:nvPr/>
        </p:nvSpPr>
        <p:spPr>
          <a:xfrm>
            <a:off x="809836" y="1402445"/>
            <a:ext cx="4050495" cy="5460534"/>
          </a:xfrm>
          <a:prstGeom prst="rect">
            <a:avLst/>
          </a:prstGeom>
          <a:noFill/>
        </p:spPr>
        <p:txBody>
          <a:bodyPr wrap="square" rtlCol="0">
            <a:spAutoFit/>
          </a:bodyPr>
          <a:lstStyle/>
          <a:p>
            <a:pPr>
              <a:lnSpc>
                <a:spcPct val="130000"/>
              </a:lnSpc>
            </a:pPr>
            <a:r>
              <a:rPr kumimoji="1" lang="zh-CN" altLang="en-US" dirty="0">
                <a:latin typeface="+mn-ea"/>
              </a:rPr>
              <a:t>利用图来表示网络模型，将动态网络拓扑建模为</a:t>
            </a:r>
            <a:r>
              <a:rPr kumimoji="1" lang="en-US" altLang="zh-CN" dirty="0">
                <a:latin typeface="+mn-ea"/>
              </a:rPr>
              <a:t>G = (N, E)</a:t>
            </a:r>
          </a:p>
          <a:p>
            <a:pPr>
              <a:lnSpc>
                <a:spcPct val="130000"/>
              </a:lnSpc>
            </a:pPr>
            <a:r>
              <a:rPr kumimoji="1" lang="en-US" altLang="zh-CN" dirty="0">
                <a:latin typeface="+mn-ea"/>
              </a:rPr>
              <a:t>                                </a:t>
            </a:r>
            <a:r>
              <a:rPr kumimoji="1" lang="zh-CN" altLang="en-US" dirty="0">
                <a:latin typeface="+mn-ea"/>
              </a:rPr>
              <a:t>表示网络中的设备</a:t>
            </a:r>
            <a:endParaRPr kumimoji="1" lang="en-US" altLang="zh-CN" dirty="0">
              <a:latin typeface="+mn-ea"/>
            </a:endParaRPr>
          </a:p>
          <a:p>
            <a:pPr>
              <a:lnSpc>
                <a:spcPct val="130000"/>
              </a:lnSpc>
            </a:pPr>
            <a:r>
              <a:rPr kumimoji="1" lang="en-US" altLang="zh-CN" dirty="0">
                <a:latin typeface="+mn-ea"/>
              </a:rPr>
              <a:t>                                      </a:t>
            </a:r>
            <a:r>
              <a:rPr kumimoji="1" lang="zh-CN" altLang="en-US" dirty="0">
                <a:latin typeface="+mn-ea"/>
              </a:rPr>
              <a:t>表示源节点</a:t>
            </a:r>
            <a:endParaRPr kumimoji="1" lang="en-US" altLang="zh-CN" dirty="0">
              <a:latin typeface="+mn-ea"/>
            </a:endParaRPr>
          </a:p>
          <a:p>
            <a:pPr>
              <a:lnSpc>
                <a:spcPct val="130000"/>
              </a:lnSpc>
            </a:pPr>
            <a:r>
              <a:rPr kumimoji="1" lang="en-US" altLang="zh-CN" dirty="0">
                <a:latin typeface="+mn-ea"/>
              </a:rPr>
              <a:t>                                        </a:t>
            </a:r>
            <a:r>
              <a:rPr kumimoji="1" lang="zh-CN" altLang="en-US" dirty="0">
                <a:latin typeface="+mn-ea"/>
              </a:rPr>
              <a:t>表示网络的边</a:t>
            </a:r>
            <a:endParaRPr kumimoji="1" lang="en-US" altLang="zh-CN" dirty="0">
              <a:latin typeface="+mn-ea"/>
            </a:endParaRPr>
          </a:p>
          <a:p>
            <a:pPr>
              <a:lnSpc>
                <a:spcPct val="130000"/>
              </a:lnSpc>
            </a:pPr>
            <a:endParaRPr kumimoji="1" lang="en-US" altLang="zh-CN" dirty="0">
              <a:latin typeface="+mn-ea"/>
            </a:endParaRPr>
          </a:p>
          <a:p>
            <a:pPr>
              <a:lnSpc>
                <a:spcPct val="130000"/>
              </a:lnSpc>
            </a:pPr>
            <a:r>
              <a:rPr kumimoji="1" lang="en-US" altLang="zh-CN" dirty="0">
                <a:latin typeface="+mn-ea"/>
              </a:rPr>
              <a:t>                                 </a:t>
            </a:r>
            <a:r>
              <a:rPr kumimoji="1" lang="zh-CN" altLang="en-US" dirty="0">
                <a:latin typeface="+mn-ea"/>
              </a:rPr>
              <a:t>表示设备的特性，如移动模型，流量产生率，队列容量范围，数据大小服从</a:t>
            </a:r>
            <a:endParaRPr kumimoji="1" lang="en-US" altLang="zh-CN" dirty="0">
              <a:latin typeface="+mn-ea"/>
            </a:endParaRPr>
          </a:p>
          <a:p>
            <a:pPr>
              <a:lnSpc>
                <a:spcPct val="130000"/>
              </a:lnSpc>
            </a:pPr>
            <a:endParaRPr kumimoji="1" lang="en-US" altLang="zh-CN" dirty="0">
              <a:latin typeface="+mn-ea"/>
            </a:endParaRPr>
          </a:p>
          <a:p>
            <a:pPr>
              <a:lnSpc>
                <a:spcPct val="130000"/>
              </a:lnSpc>
            </a:pPr>
            <a:r>
              <a:rPr kumimoji="1" lang="zh-CN" altLang="en-US" dirty="0">
                <a:latin typeface="+mn-ea"/>
              </a:rPr>
              <a:t>路径为                                        ，还可以表示为                               ，其中</a:t>
            </a:r>
            <a:endParaRPr kumimoji="1" lang="en-US" altLang="zh-CN" dirty="0">
              <a:latin typeface="+mn-ea"/>
            </a:endParaRPr>
          </a:p>
          <a:p>
            <a:pPr>
              <a:lnSpc>
                <a:spcPct val="130000"/>
              </a:lnSpc>
            </a:pPr>
            <a:r>
              <a:rPr kumimoji="1" lang="en-US" altLang="zh-CN" dirty="0">
                <a:latin typeface="+mn-ea"/>
              </a:rPr>
              <a:t>            </a:t>
            </a:r>
            <a:r>
              <a:rPr kumimoji="1" lang="zh-CN" altLang="en-US" dirty="0">
                <a:latin typeface="+mn-ea"/>
              </a:rPr>
              <a:t>分别表示数据大小和平均端到端时延</a:t>
            </a:r>
            <a:endParaRPr kumimoji="1" lang="en-US" altLang="zh-CN" dirty="0">
              <a:latin typeface="+mn-ea"/>
            </a:endParaRPr>
          </a:p>
          <a:p>
            <a:pPr>
              <a:lnSpc>
                <a:spcPct val="130000"/>
              </a:lnSpc>
            </a:pPr>
            <a:endParaRPr kumimoji="1" lang="en-US" altLang="zh-CN" dirty="0">
              <a:latin typeface="Microsoft YaHei Light" panose="020B0502040204020203" pitchFamily="34" charset="-122"/>
              <a:ea typeface="Microsoft YaHei Light" panose="020B0502040204020203" pitchFamily="34" charset="-122"/>
            </a:endParaRPr>
          </a:p>
        </p:txBody>
      </p:sp>
      <p:grpSp>
        <p:nvGrpSpPr>
          <p:cNvPr id="53" name="组合 52">
            <a:extLst>
              <a:ext uri="{FF2B5EF4-FFF2-40B4-BE49-F238E27FC236}">
                <a16:creationId xmlns:a16="http://schemas.microsoft.com/office/drawing/2014/main" id="{11644109-2C06-4F1D-9F15-B7A2A6B6775E}"/>
              </a:ext>
            </a:extLst>
          </p:cNvPr>
          <p:cNvGrpSpPr/>
          <p:nvPr/>
        </p:nvGrpSpPr>
        <p:grpSpPr>
          <a:xfrm>
            <a:off x="836088" y="2161781"/>
            <a:ext cx="3581055" cy="3965913"/>
            <a:chOff x="851328" y="2652534"/>
            <a:chExt cx="3581055" cy="3965913"/>
          </a:xfrm>
        </p:grpSpPr>
        <p:graphicFrame>
          <p:nvGraphicFramePr>
            <p:cNvPr id="15" name="对象 14">
              <a:extLst>
                <a:ext uri="{FF2B5EF4-FFF2-40B4-BE49-F238E27FC236}">
                  <a16:creationId xmlns:a16="http://schemas.microsoft.com/office/drawing/2014/main" id="{988A57D8-F457-4933-9CDB-9F7414A8FA36}"/>
                </a:ext>
              </a:extLst>
            </p:cNvPr>
            <p:cNvGraphicFramePr>
              <a:graphicFrameLocks noChangeAspect="1"/>
            </p:cNvGraphicFramePr>
            <p:nvPr>
              <p:extLst>
                <p:ext uri="{D42A27DB-BD31-4B8C-83A1-F6EECF244321}">
                  <p14:modId xmlns:p14="http://schemas.microsoft.com/office/powerpoint/2010/main" val="1321747903"/>
                </p:ext>
              </p:extLst>
            </p:nvPr>
          </p:nvGraphicFramePr>
          <p:xfrm>
            <a:off x="880363" y="2652534"/>
            <a:ext cx="1956152" cy="376183"/>
          </p:xfrm>
          <a:graphic>
            <a:graphicData uri="http://schemas.openxmlformats.org/presentationml/2006/ole">
              <mc:AlternateContent xmlns:mc="http://schemas.openxmlformats.org/markup-compatibility/2006">
                <mc:Choice xmlns:v="urn:schemas-microsoft-com:vml" Requires="v">
                  <p:oleObj spid="_x0000_s10741" name="AxMath" r:id="rId8" imgW="1237196" imgH="240115" progId="Equation.AxMath">
                    <p:embed/>
                  </p:oleObj>
                </mc:Choice>
                <mc:Fallback>
                  <p:oleObj name="AxMath" r:id="rId8" imgW="1237196" imgH="240115" progId="Equation.AxMath">
                    <p:embed/>
                    <p:pic>
                      <p:nvPicPr>
                        <p:cNvPr id="0" name="Object 10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0363" y="2652534"/>
                          <a:ext cx="1956152" cy="376183"/>
                        </a:xfrm>
                        <a:prstGeom prst="rect">
                          <a:avLst/>
                        </a:prstGeom>
                        <a:noFill/>
                      </p:spPr>
                    </p:pic>
                  </p:oleObj>
                </mc:Fallback>
              </mc:AlternateContent>
            </a:graphicData>
          </a:graphic>
        </p:graphicFrame>
        <p:graphicFrame>
          <p:nvGraphicFramePr>
            <p:cNvPr id="40" name="对象 39">
              <a:extLst>
                <a:ext uri="{FF2B5EF4-FFF2-40B4-BE49-F238E27FC236}">
                  <a16:creationId xmlns:a16="http://schemas.microsoft.com/office/drawing/2014/main" id="{D5843D2A-4731-4B5D-AB95-2EF567DC6425}"/>
                </a:ext>
              </a:extLst>
            </p:cNvPr>
            <p:cNvGraphicFramePr>
              <a:graphicFrameLocks noChangeAspect="1"/>
            </p:cNvGraphicFramePr>
            <p:nvPr>
              <p:extLst>
                <p:ext uri="{D42A27DB-BD31-4B8C-83A1-F6EECF244321}">
                  <p14:modId xmlns:p14="http://schemas.microsoft.com/office/powerpoint/2010/main" val="2186240705"/>
                </p:ext>
              </p:extLst>
            </p:nvPr>
          </p:nvGraphicFramePr>
          <p:xfrm>
            <a:off x="851329" y="3026310"/>
            <a:ext cx="2370959" cy="382413"/>
          </p:xfrm>
          <a:graphic>
            <a:graphicData uri="http://schemas.openxmlformats.org/presentationml/2006/ole">
              <mc:AlternateContent xmlns:mc="http://schemas.openxmlformats.org/markup-compatibility/2006">
                <mc:Choice xmlns:v="urn:schemas-microsoft-com:vml" Requires="v">
                  <p:oleObj spid="_x0000_s10742" name="AxMath" r:id="rId10" imgW="1471500" imgH="240214" progId="Equation.AxMath">
                    <p:embed/>
                  </p:oleObj>
                </mc:Choice>
                <mc:Fallback>
                  <p:oleObj name="AxMath" r:id="rId10" imgW="1471500" imgH="240214" progId="Equation.AxMath">
                    <p:embed/>
                    <p:pic>
                      <p:nvPicPr>
                        <p:cNvPr id="0" name="Object 10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1329" y="3026310"/>
                          <a:ext cx="2370959" cy="382413"/>
                        </a:xfrm>
                        <a:prstGeom prst="rect">
                          <a:avLst/>
                        </a:prstGeom>
                        <a:noFill/>
                      </p:spPr>
                    </p:pic>
                  </p:oleObj>
                </mc:Fallback>
              </mc:AlternateContent>
            </a:graphicData>
          </a:graphic>
        </p:graphicFrame>
        <p:graphicFrame>
          <p:nvGraphicFramePr>
            <p:cNvPr id="42" name="对象 41">
              <a:extLst>
                <a:ext uri="{FF2B5EF4-FFF2-40B4-BE49-F238E27FC236}">
                  <a16:creationId xmlns:a16="http://schemas.microsoft.com/office/drawing/2014/main" id="{F23182CB-8E33-45AA-AE31-44184526337A}"/>
                </a:ext>
              </a:extLst>
            </p:cNvPr>
            <p:cNvGraphicFramePr>
              <a:graphicFrameLocks noChangeAspect="1"/>
            </p:cNvGraphicFramePr>
            <p:nvPr>
              <p:extLst>
                <p:ext uri="{D42A27DB-BD31-4B8C-83A1-F6EECF244321}">
                  <p14:modId xmlns:p14="http://schemas.microsoft.com/office/powerpoint/2010/main" val="3168469805"/>
                </p:ext>
              </p:extLst>
            </p:nvPr>
          </p:nvGraphicFramePr>
          <p:xfrm>
            <a:off x="851328" y="3368860"/>
            <a:ext cx="2519594" cy="379457"/>
          </p:xfrm>
          <a:graphic>
            <a:graphicData uri="http://schemas.openxmlformats.org/presentationml/2006/ole">
              <mc:AlternateContent xmlns:mc="http://schemas.openxmlformats.org/markup-compatibility/2006">
                <mc:Choice xmlns:v="urn:schemas-microsoft-com:vml" Requires="v">
                  <p:oleObj spid="_x0000_s10743" name="AxMath" r:id="rId12" imgW="1584431" imgH="240214" progId="Equation.AxMath">
                    <p:embed/>
                  </p:oleObj>
                </mc:Choice>
                <mc:Fallback>
                  <p:oleObj name="AxMath" r:id="rId12" imgW="1584431" imgH="240214" progId="Equation.AxMath">
                    <p:embed/>
                    <p:pic>
                      <p:nvPicPr>
                        <p:cNvPr id="0" name="Object 10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1328" y="3368860"/>
                          <a:ext cx="2519594" cy="379457"/>
                        </a:xfrm>
                        <a:prstGeom prst="rect">
                          <a:avLst/>
                        </a:prstGeom>
                        <a:noFill/>
                      </p:spPr>
                    </p:pic>
                  </p:oleObj>
                </mc:Fallback>
              </mc:AlternateContent>
            </a:graphicData>
          </a:graphic>
        </p:graphicFrame>
        <p:graphicFrame>
          <p:nvGraphicFramePr>
            <p:cNvPr id="44" name="对象 43">
              <a:extLst>
                <a:ext uri="{FF2B5EF4-FFF2-40B4-BE49-F238E27FC236}">
                  <a16:creationId xmlns:a16="http://schemas.microsoft.com/office/drawing/2014/main" id="{CE057DB3-6AE9-40B6-8DDB-9E95A3ACB951}"/>
                </a:ext>
              </a:extLst>
            </p:cNvPr>
            <p:cNvGraphicFramePr>
              <a:graphicFrameLocks noChangeAspect="1"/>
            </p:cNvGraphicFramePr>
            <p:nvPr>
              <p:extLst>
                <p:ext uri="{D42A27DB-BD31-4B8C-83A1-F6EECF244321}">
                  <p14:modId xmlns:p14="http://schemas.microsoft.com/office/powerpoint/2010/main" val="1974110761"/>
                </p:ext>
              </p:extLst>
            </p:nvPr>
          </p:nvGraphicFramePr>
          <p:xfrm>
            <a:off x="896968" y="4099550"/>
            <a:ext cx="2040152" cy="377806"/>
          </p:xfrm>
          <a:graphic>
            <a:graphicData uri="http://schemas.openxmlformats.org/presentationml/2006/ole">
              <mc:AlternateContent xmlns:mc="http://schemas.openxmlformats.org/markup-compatibility/2006">
                <mc:Choice xmlns:v="urn:schemas-microsoft-com:vml" Requires="v">
                  <p:oleObj spid="_x0000_s10744" name="AxMath" r:id="rId14" imgW="1289674" imgH="240115" progId="Equation.AxMath">
                    <p:embed/>
                  </p:oleObj>
                </mc:Choice>
                <mc:Fallback>
                  <p:oleObj name="AxMath" r:id="rId14" imgW="1289674" imgH="240115" progId="Equation.AxMath">
                    <p:embed/>
                    <p:pic>
                      <p:nvPicPr>
                        <p:cNvPr id="0" name="Object 106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6968" y="4099550"/>
                          <a:ext cx="2040152" cy="377806"/>
                        </a:xfrm>
                        <a:prstGeom prst="rect">
                          <a:avLst/>
                        </a:prstGeom>
                        <a:noFill/>
                      </p:spPr>
                    </p:pic>
                  </p:oleObj>
                </mc:Fallback>
              </mc:AlternateContent>
            </a:graphicData>
          </a:graphic>
        </p:graphicFrame>
        <p:graphicFrame>
          <p:nvGraphicFramePr>
            <p:cNvPr id="46" name="对象 45">
              <a:extLst>
                <a:ext uri="{FF2B5EF4-FFF2-40B4-BE49-F238E27FC236}">
                  <a16:creationId xmlns:a16="http://schemas.microsoft.com/office/drawing/2014/main" id="{A3AA7449-379F-45D4-A0FC-C9611552253D}"/>
                </a:ext>
              </a:extLst>
            </p:cNvPr>
            <p:cNvGraphicFramePr>
              <a:graphicFrameLocks noChangeAspect="1"/>
            </p:cNvGraphicFramePr>
            <p:nvPr>
              <p:extLst>
                <p:ext uri="{D42A27DB-BD31-4B8C-83A1-F6EECF244321}">
                  <p14:modId xmlns:p14="http://schemas.microsoft.com/office/powerpoint/2010/main" val="2213001222"/>
                </p:ext>
              </p:extLst>
            </p:nvPr>
          </p:nvGraphicFramePr>
          <p:xfrm>
            <a:off x="3051160" y="4766818"/>
            <a:ext cx="1381223" cy="379457"/>
          </p:xfrm>
          <a:graphic>
            <a:graphicData uri="http://schemas.openxmlformats.org/presentationml/2006/ole">
              <mc:AlternateContent xmlns:mc="http://schemas.openxmlformats.org/markup-compatibility/2006">
                <mc:Choice xmlns:v="urn:schemas-microsoft-com:vml" Requires="v">
                  <p:oleObj spid="_x0000_s10745" name="AxMath" r:id="rId16" imgW="864942" imgH="240115" progId="Equation.AxMath">
                    <p:embed/>
                  </p:oleObj>
                </mc:Choice>
                <mc:Fallback>
                  <p:oleObj name="AxMath" r:id="rId16" imgW="864942" imgH="240115" progId="Equation.AxMath">
                    <p:embed/>
                    <p:pic>
                      <p:nvPicPr>
                        <p:cNvPr id="0" name="Object 107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51160" y="4766818"/>
                          <a:ext cx="1381223" cy="379457"/>
                        </a:xfrm>
                        <a:prstGeom prst="rect">
                          <a:avLst/>
                        </a:prstGeom>
                        <a:noFill/>
                      </p:spPr>
                    </p:pic>
                  </p:oleObj>
                </mc:Fallback>
              </mc:AlternateContent>
            </a:graphicData>
          </a:graphic>
        </p:graphicFrame>
        <p:graphicFrame>
          <p:nvGraphicFramePr>
            <p:cNvPr id="48" name="对象 47">
              <a:extLst>
                <a:ext uri="{FF2B5EF4-FFF2-40B4-BE49-F238E27FC236}">
                  <a16:creationId xmlns:a16="http://schemas.microsoft.com/office/drawing/2014/main" id="{7ED47113-AB7E-4452-B9F2-38AC266CCE21}"/>
                </a:ext>
              </a:extLst>
            </p:cNvPr>
            <p:cNvGraphicFramePr>
              <a:graphicFrameLocks noChangeAspect="1"/>
            </p:cNvGraphicFramePr>
            <p:nvPr>
              <p:extLst>
                <p:ext uri="{D42A27DB-BD31-4B8C-83A1-F6EECF244321}">
                  <p14:modId xmlns:p14="http://schemas.microsoft.com/office/powerpoint/2010/main" val="1224469288"/>
                </p:ext>
              </p:extLst>
            </p:nvPr>
          </p:nvGraphicFramePr>
          <p:xfrm>
            <a:off x="1663551" y="5503616"/>
            <a:ext cx="2398168" cy="379457"/>
          </p:xfrm>
          <a:graphic>
            <a:graphicData uri="http://schemas.openxmlformats.org/presentationml/2006/ole">
              <mc:AlternateContent xmlns:mc="http://schemas.openxmlformats.org/markup-compatibility/2006">
                <mc:Choice xmlns:v="urn:schemas-microsoft-com:vml" Requires="v">
                  <p:oleObj spid="_x0000_s10746" name="AxMath" r:id="rId18" imgW="1506626" imgH="240214" progId="Equation.AxMath">
                    <p:embed/>
                  </p:oleObj>
                </mc:Choice>
                <mc:Fallback>
                  <p:oleObj name="AxMath" r:id="rId18" imgW="1506626" imgH="240214" progId="Equation.AxMath">
                    <p:embed/>
                    <p:pic>
                      <p:nvPicPr>
                        <p:cNvPr id="0" name="Object 108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63551" y="5503616"/>
                          <a:ext cx="2398168" cy="379457"/>
                        </a:xfrm>
                        <a:prstGeom prst="rect">
                          <a:avLst/>
                        </a:prstGeom>
                        <a:noFill/>
                      </p:spPr>
                    </p:pic>
                  </p:oleObj>
                </mc:Fallback>
              </mc:AlternateContent>
            </a:graphicData>
          </a:graphic>
        </p:graphicFrame>
        <p:graphicFrame>
          <p:nvGraphicFramePr>
            <p:cNvPr id="50" name="对象 49">
              <a:extLst>
                <a:ext uri="{FF2B5EF4-FFF2-40B4-BE49-F238E27FC236}">
                  <a16:creationId xmlns:a16="http://schemas.microsoft.com/office/drawing/2014/main" id="{1DC1DE4C-E148-4931-829C-46960F110313}"/>
                </a:ext>
              </a:extLst>
            </p:cNvPr>
            <p:cNvGraphicFramePr>
              <a:graphicFrameLocks noChangeAspect="1"/>
            </p:cNvGraphicFramePr>
            <p:nvPr>
              <p:extLst>
                <p:ext uri="{D42A27DB-BD31-4B8C-83A1-F6EECF244321}">
                  <p14:modId xmlns:p14="http://schemas.microsoft.com/office/powerpoint/2010/main" val="4124916305"/>
                </p:ext>
              </p:extLst>
            </p:nvPr>
          </p:nvGraphicFramePr>
          <p:xfrm>
            <a:off x="1908879" y="5890323"/>
            <a:ext cx="1821928" cy="339912"/>
          </p:xfrm>
          <a:graphic>
            <a:graphicData uri="http://schemas.openxmlformats.org/presentationml/2006/ole">
              <mc:AlternateContent xmlns:mc="http://schemas.openxmlformats.org/markup-compatibility/2006">
                <mc:Choice xmlns:v="urn:schemas-microsoft-com:vml" Requires="v">
                  <p:oleObj spid="_x0000_s10747" name="AxMath" r:id="rId20" imgW="1273062" imgH="240115" progId="Equation.AxMath">
                    <p:embed/>
                  </p:oleObj>
                </mc:Choice>
                <mc:Fallback>
                  <p:oleObj name="AxMath" r:id="rId20" imgW="1273062" imgH="240115" progId="Equation.AxMath">
                    <p:embed/>
                    <p:pic>
                      <p:nvPicPr>
                        <p:cNvPr id="0" name="Object 108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8879" y="5890323"/>
                          <a:ext cx="1821928" cy="339912"/>
                        </a:xfrm>
                        <a:prstGeom prst="rect">
                          <a:avLst/>
                        </a:prstGeom>
                        <a:noFill/>
                      </p:spPr>
                    </p:pic>
                  </p:oleObj>
                </mc:Fallback>
              </mc:AlternateContent>
            </a:graphicData>
          </a:graphic>
        </p:graphicFrame>
        <p:graphicFrame>
          <p:nvGraphicFramePr>
            <p:cNvPr id="52" name="对象 51">
              <a:extLst>
                <a:ext uri="{FF2B5EF4-FFF2-40B4-BE49-F238E27FC236}">
                  <a16:creationId xmlns:a16="http://schemas.microsoft.com/office/drawing/2014/main" id="{AFA7D7C9-261C-48F0-94AD-726ACBD91DDB}"/>
                </a:ext>
              </a:extLst>
            </p:cNvPr>
            <p:cNvGraphicFramePr>
              <a:graphicFrameLocks noChangeAspect="1"/>
            </p:cNvGraphicFramePr>
            <p:nvPr>
              <p:extLst>
                <p:ext uri="{D42A27DB-BD31-4B8C-83A1-F6EECF244321}">
                  <p14:modId xmlns:p14="http://schemas.microsoft.com/office/powerpoint/2010/main" val="3088862286"/>
                </p:ext>
              </p:extLst>
            </p:nvPr>
          </p:nvGraphicFramePr>
          <p:xfrm>
            <a:off x="949492" y="6235297"/>
            <a:ext cx="622619" cy="383150"/>
          </p:xfrm>
          <a:graphic>
            <a:graphicData uri="http://schemas.openxmlformats.org/presentationml/2006/ole">
              <mc:AlternateContent xmlns:mc="http://schemas.openxmlformats.org/markup-compatibility/2006">
                <mc:Choice xmlns:v="urn:schemas-microsoft-com:vml" Requires="v">
                  <p:oleObj spid="_x0000_s10748" name="AxMath" r:id="rId22" imgW="371345" imgH="229072" progId="Equation.AxMath">
                    <p:embed/>
                  </p:oleObj>
                </mc:Choice>
                <mc:Fallback>
                  <p:oleObj name="AxMath" r:id="rId22" imgW="371345" imgH="229072" progId="Equation.AxMath">
                    <p:embed/>
                    <p:pic>
                      <p:nvPicPr>
                        <p:cNvPr id="0" name="Object 108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9492" y="6235297"/>
                          <a:ext cx="622619" cy="383150"/>
                        </a:xfrm>
                        <a:prstGeom prst="rect">
                          <a:avLst/>
                        </a:prstGeom>
                        <a:noFill/>
                      </p:spPr>
                    </p:pic>
                  </p:oleObj>
                </mc:Fallback>
              </mc:AlternateContent>
            </a:graphicData>
          </a:graphic>
        </p:graphicFrame>
      </p:grpSp>
      <p:sp>
        <p:nvSpPr>
          <p:cNvPr id="56" name="文本框 55">
            <a:extLst>
              <a:ext uri="{FF2B5EF4-FFF2-40B4-BE49-F238E27FC236}">
                <a16:creationId xmlns:a16="http://schemas.microsoft.com/office/drawing/2014/main" id="{7C8DF7B4-D6F9-463A-BCD0-1E87973CC518}"/>
              </a:ext>
            </a:extLst>
          </p:cNvPr>
          <p:cNvSpPr txBox="1"/>
          <p:nvPr/>
        </p:nvSpPr>
        <p:spPr>
          <a:xfrm>
            <a:off x="5091335" y="1405304"/>
            <a:ext cx="5762449" cy="2223494"/>
          </a:xfrm>
          <a:prstGeom prst="rect">
            <a:avLst/>
          </a:prstGeom>
          <a:noFill/>
        </p:spPr>
        <p:txBody>
          <a:bodyPr wrap="square" rtlCol="0">
            <a:spAutoFit/>
          </a:bodyPr>
          <a:lstStyle/>
          <a:p>
            <a:pPr>
              <a:lnSpc>
                <a:spcPct val="130000"/>
              </a:lnSpc>
            </a:pPr>
            <a:r>
              <a:rPr kumimoji="1" lang="zh-CN" altLang="en-US" dirty="0">
                <a:solidFill>
                  <a:srgbClr val="FF0000"/>
                </a:solidFill>
                <a:latin typeface="+mn-ea"/>
              </a:rPr>
              <a:t>卫星</a:t>
            </a:r>
            <a:r>
              <a:rPr kumimoji="1" lang="zh-CN" altLang="en-US" dirty="0">
                <a:latin typeface="+mn-ea"/>
              </a:rPr>
              <a:t>在一段时</a:t>
            </a:r>
            <a:r>
              <a:rPr kumimoji="1" lang="zh-CN" altLang="zh-CN" dirty="0">
                <a:latin typeface="+mn-ea"/>
              </a:rPr>
              <a:t>间内以固定的速度运动，当距离超出阈值时就会断开连接。</a:t>
            </a:r>
            <a:endParaRPr kumimoji="1" lang="en-US" altLang="zh-CN" dirty="0">
              <a:latin typeface="+mn-ea"/>
            </a:endParaRPr>
          </a:p>
          <a:p>
            <a:pPr>
              <a:lnSpc>
                <a:spcPct val="130000"/>
              </a:lnSpc>
            </a:pPr>
            <a:r>
              <a:rPr lang="zh-CN" altLang="zh-CN" dirty="0">
                <a:solidFill>
                  <a:srgbClr val="FF0000"/>
                </a:solidFill>
                <a:latin typeface="+mn-ea"/>
              </a:rPr>
              <a:t>无人机</a:t>
            </a:r>
            <a:r>
              <a:rPr lang="zh-CN" altLang="zh-CN" dirty="0">
                <a:latin typeface="+mn-ea"/>
              </a:rPr>
              <a:t>在用于定义的时间段内以固定的速度在固定的方向运动，一段时间后随即改变飞行方向</a:t>
            </a:r>
            <a:r>
              <a:rPr lang="zh-CN" altLang="en-US" dirty="0">
                <a:latin typeface="+mn-ea"/>
              </a:rPr>
              <a:t>。</a:t>
            </a:r>
            <a:endParaRPr lang="en-US" altLang="zh-CN" dirty="0">
              <a:latin typeface="+mn-ea"/>
            </a:endParaRPr>
          </a:p>
          <a:p>
            <a:pPr>
              <a:lnSpc>
                <a:spcPct val="130000"/>
              </a:lnSpc>
            </a:pPr>
            <a:r>
              <a:rPr lang="zh-CN" altLang="zh-CN" dirty="0">
                <a:solidFill>
                  <a:srgbClr val="FF0000"/>
                </a:solidFill>
                <a:latin typeface="+mn-ea"/>
              </a:rPr>
              <a:t>地面基站</a:t>
            </a:r>
            <a:r>
              <a:rPr lang="zh-CN" altLang="zh-CN" dirty="0">
                <a:latin typeface="+mn-ea"/>
              </a:rPr>
              <a:t>位置固定。</a:t>
            </a:r>
          </a:p>
          <a:p>
            <a:pPr>
              <a:lnSpc>
                <a:spcPct val="130000"/>
              </a:lnSpc>
            </a:pPr>
            <a:r>
              <a:rPr lang="zh-CN" altLang="zh-CN" dirty="0">
                <a:latin typeface="+mn-ea"/>
              </a:rPr>
              <a:t>设备使用随机行走模型以</a:t>
            </a:r>
            <a:r>
              <a:rPr lang="zh-CN" altLang="en-US" dirty="0">
                <a:latin typeface="+mn-ea"/>
              </a:rPr>
              <a:t>一定</a:t>
            </a:r>
            <a:r>
              <a:rPr lang="zh-CN" altLang="zh-CN" dirty="0">
                <a:latin typeface="+mn-ea"/>
              </a:rPr>
              <a:t>速度</a:t>
            </a:r>
            <a:r>
              <a:rPr lang="zh-CN" altLang="en-US" dirty="0">
                <a:latin typeface="+mn-ea"/>
              </a:rPr>
              <a:t>移动</a:t>
            </a:r>
            <a:endParaRPr kumimoji="1" lang="en-US" altLang="zh-CN" dirty="0">
              <a:latin typeface="+mn-ea"/>
            </a:endParaRPr>
          </a:p>
        </p:txBody>
      </p:sp>
      <p:sp>
        <p:nvSpPr>
          <p:cNvPr id="55" name="文本框 54">
            <a:extLst>
              <a:ext uri="{FF2B5EF4-FFF2-40B4-BE49-F238E27FC236}">
                <a16:creationId xmlns:a16="http://schemas.microsoft.com/office/drawing/2014/main" id="{70A6B35A-6340-4A63-80E8-D1D4CD834729}"/>
              </a:ext>
            </a:extLst>
          </p:cNvPr>
          <p:cNvSpPr txBox="1"/>
          <p:nvPr/>
        </p:nvSpPr>
        <p:spPr>
          <a:xfrm>
            <a:off x="5105845" y="964303"/>
            <a:ext cx="1575071"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sz="2000" dirty="0">
                <a:latin typeface="Microsoft YaHei Light" panose="020B0502040204020203" pitchFamily="34" charset="-122"/>
                <a:ea typeface="Microsoft YaHei Light" panose="020B0502040204020203" pitchFamily="34" charset="-122"/>
              </a:rPr>
              <a:t>移动模型</a:t>
            </a:r>
          </a:p>
        </p:txBody>
      </p:sp>
      <p:sp>
        <p:nvSpPr>
          <p:cNvPr id="60" name="文本框 59">
            <a:extLst>
              <a:ext uri="{FF2B5EF4-FFF2-40B4-BE49-F238E27FC236}">
                <a16:creationId xmlns:a16="http://schemas.microsoft.com/office/drawing/2014/main" id="{77674A7A-1C52-4B9F-B104-38F7866058E4}"/>
              </a:ext>
            </a:extLst>
          </p:cNvPr>
          <p:cNvSpPr txBox="1"/>
          <p:nvPr/>
        </p:nvSpPr>
        <p:spPr>
          <a:xfrm>
            <a:off x="5091335" y="3664265"/>
            <a:ext cx="1575071"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sz="2000" dirty="0">
                <a:latin typeface="Microsoft YaHei Light" panose="020B0502040204020203" pitchFamily="34" charset="-122"/>
                <a:ea typeface="Microsoft YaHei Light" panose="020B0502040204020203" pitchFamily="34" charset="-122"/>
              </a:rPr>
              <a:t>通信模型</a:t>
            </a:r>
          </a:p>
        </p:txBody>
      </p:sp>
      <p:sp>
        <p:nvSpPr>
          <p:cNvPr id="61" name="文本框 60">
            <a:extLst>
              <a:ext uri="{FF2B5EF4-FFF2-40B4-BE49-F238E27FC236}">
                <a16:creationId xmlns:a16="http://schemas.microsoft.com/office/drawing/2014/main" id="{10C7F76F-F5A9-4E55-BEB7-DADCAC512394}"/>
              </a:ext>
            </a:extLst>
          </p:cNvPr>
          <p:cNvSpPr txBox="1"/>
          <p:nvPr/>
        </p:nvSpPr>
        <p:spPr>
          <a:xfrm>
            <a:off x="5091335" y="4105551"/>
            <a:ext cx="5762449" cy="2216569"/>
          </a:xfrm>
          <a:prstGeom prst="rect">
            <a:avLst/>
          </a:prstGeom>
          <a:noFill/>
        </p:spPr>
        <p:txBody>
          <a:bodyPr wrap="square" rtlCol="0">
            <a:spAutoFit/>
          </a:bodyPr>
          <a:lstStyle/>
          <a:p>
            <a:pPr>
              <a:lnSpc>
                <a:spcPct val="130000"/>
              </a:lnSpc>
            </a:pPr>
            <a:r>
              <a:rPr lang="en-US" altLang="zh-CN" dirty="0">
                <a:solidFill>
                  <a:srgbClr val="FF0000"/>
                </a:solidFill>
                <a:latin typeface="+mn-ea"/>
              </a:rPr>
              <a:t>UAV</a:t>
            </a:r>
            <a:r>
              <a:rPr lang="zh-CN" altLang="en-US" dirty="0">
                <a:solidFill>
                  <a:srgbClr val="FF0000"/>
                </a:solidFill>
                <a:latin typeface="+mn-ea"/>
              </a:rPr>
              <a:t>与地面用户：</a:t>
            </a:r>
            <a:endParaRPr lang="en-US" altLang="zh-CN" dirty="0">
              <a:solidFill>
                <a:srgbClr val="FF0000"/>
              </a:solidFill>
              <a:latin typeface="+mn-ea"/>
            </a:endParaRPr>
          </a:p>
          <a:p>
            <a:pPr>
              <a:lnSpc>
                <a:spcPct val="130000"/>
              </a:lnSpc>
            </a:pPr>
            <a:r>
              <a:rPr lang="zh-CN" altLang="en-US" dirty="0">
                <a:solidFill>
                  <a:srgbClr val="FF0000"/>
                </a:solidFill>
                <a:latin typeface="+mn-ea"/>
              </a:rPr>
              <a:t>平均路损：</a:t>
            </a:r>
            <a:endParaRPr lang="en-US" altLang="zh-CN" dirty="0">
              <a:solidFill>
                <a:srgbClr val="FF0000"/>
              </a:solidFill>
              <a:latin typeface="+mn-ea"/>
            </a:endParaRPr>
          </a:p>
          <a:p>
            <a:pPr>
              <a:lnSpc>
                <a:spcPct val="130000"/>
              </a:lnSpc>
            </a:pPr>
            <a:endParaRPr lang="en-US" altLang="zh-CN" dirty="0">
              <a:solidFill>
                <a:srgbClr val="FF0000"/>
              </a:solidFill>
              <a:latin typeface="+mn-ea"/>
            </a:endParaRPr>
          </a:p>
          <a:p>
            <a:pPr>
              <a:lnSpc>
                <a:spcPct val="130000"/>
              </a:lnSpc>
            </a:pPr>
            <a:r>
              <a:rPr lang="en-US" altLang="zh-CN" dirty="0">
                <a:solidFill>
                  <a:srgbClr val="FF0000"/>
                </a:solidFill>
                <a:latin typeface="+mn-ea"/>
              </a:rPr>
              <a:t>SAT</a:t>
            </a:r>
            <a:r>
              <a:rPr lang="zh-CN" altLang="en-US" dirty="0">
                <a:solidFill>
                  <a:srgbClr val="FF0000"/>
                </a:solidFill>
                <a:latin typeface="+mn-ea"/>
              </a:rPr>
              <a:t>与</a:t>
            </a:r>
            <a:r>
              <a:rPr lang="en-US" altLang="zh-CN" dirty="0">
                <a:solidFill>
                  <a:srgbClr val="FF0000"/>
                </a:solidFill>
                <a:latin typeface="+mn-ea"/>
              </a:rPr>
              <a:t>UAV</a:t>
            </a:r>
            <a:r>
              <a:rPr lang="zh-CN" altLang="en-US" dirty="0">
                <a:solidFill>
                  <a:srgbClr val="FF0000"/>
                </a:solidFill>
                <a:latin typeface="+mn-ea"/>
              </a:rPr>
              <a:t>和地面用户：</a:t>
            </a:r>
            <a:endParaRPr lang="en-US" altLang="zh-CN" dirty="0">
              <a:solidFill>
                <a:srgbClr val="FF0000"/>
              </a:solidFill>
              <a:latin typeface="+mn-ea"/>
            </a:endParaRPr>
          </a:p>
          <a:p>
            <a:pPr>
              <a:lnSpc>
                <a:spcPct val="130000"/>
              </a:lnSpc>
            </a:pPr>
            <a:endParaRPr lang="en-US" altLang="zh-CN" dirty="0">
              <a:solidFill>
                <a:srgbClr val="FF0000"/>
              </a:solidFill>
              <a:latin typeface="+mn-ea"/>
            </a:endParaRPr>
          </a:p>
          <a:p>
            <a:pPr>
              <a:lnSpc>
                <a:spcPct val="130000"/>
              </a:lnSpc>
            </a:pPr>
            <a:r>
              <a:rPr lang="zh-CN" altLang="en-US" dirty="0">
                <a:solidFill>
                  <a:srgbClr val="FF0000"/>
                </a:solidFill>
                <a:latin typeface="+mn-ea"/>
              </a:rPr>
              <a:t>基于</a:t>
            </a:r>
            <a:r>
              <a:rPr lang="en-US" altLang="zh-CN" dirty="0">
                <a:solidFill>
                  <a:srgbClr val="FF0000"/>
                </a:solidFill>
                <a:latin typeface="+mn-ea"/>
              </a:rPr>
              <a:t>Weibull-based channel model</a:t>
            </a:r>
          </a:p>
        </p:txBody>
      </p:sp>
      <p:sp>
        <p:nvSpPr>
          <p:cNvPr id="62" name="Rectangle 1129">
            <a:extLst>
              <a:ext uri="{FF2B5EF4-FFF2-40B4-BE49-F238E27FC236}">
                <a16:creationId xmlns:a16="http://schemas.microsoft.com/office/drawing/2014/main" id="{86240A8A-1596-4876-A30F-8AA98604E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3" name="对象 62">
            <a:extLst>
              <a:ext uri="{FF2B5EF4-FFF2-40B4-BE49-F238E27FC236}">
                <a16:creationId xmlns:a16="http://schemas.microsoft.com/office/drawing/2014/main" id="{9097365C-639E-4B82-8571-D054225C33CB}"/>
              </a:ext>
            </a:extLst>
          </p:cNvPr>
          <p:cNvGraphicFramePr>
            <a:graphicFrameLocks noChangeAspect="1"/>
          </p:cNvGraphicFramePr>
          <p:nvPr>
            <p:extLst>
              <p:ext uri="{D42A27DB-BD31-4B8C-83A1-F6EECF244321}">
                <p14:modId xmlns:p14="http://schemas.microsoft.com/office/powerpoint/2010/main" val="2217684228"/>
              </p:ext>
            </p:extLst>
          </p:nvPr>
        </p:nvGraphicFramePr>
        <p:xfrm>
          <a:off x="6972939" y="3802518"/>
          <a:ext cx="2811300" cy="821122"/>
        </p:xfrm>
        <a:graphic>
          <a:graphicData uri="http://schemas.openxmlformats.org/presentationml/2006/ole">
            <mc:AlternateContent xmlns:mc="http://schemas.openxmlformats.org/markup-compatibility/2006">
              <mc:Choice xmlns:v="urn:schemas-microsoft-com:vml" Requires="v">
                <p:oleObj spid="_x0000_s10749" name="AxMath" r:id="rId24" imgW="1920202" imgH="563899" progId="Equation.AxMath">
                  <p:embed/>
                </p:oleObj>
              </mc:Choice>
              <mc:Fallback>
                <p:oleObj name="AxMath" r:id="rId24" imgW="1920202" imgH="563899" progId="Equation.AxMath">
                  <p:embed/>
                  <p:pic>
                    <p:nvPicPr>
                      <p:cNvPr id="0" name="Object 112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72939" y="3802518"/>
                        <a:ext cx="2811300" cy="821122"/>
                      </a:xfrm>
                      <a:prstGeom prst="rect">
                        <a:avLst/>
                      </a:prstGeom>
                      <a:noFill/>
                    </p:spPr>
                  </p:pic>
                </p:oleObj>
              </mc:Fallback>
            </mc:AlternateContent>
          </a:graphicData>
        </a:graphic>
      </p:graphicFrame>
      <p:sp>
        <p:nvSpPr>
          <p:cNvPr id="64" name="Rectangle 1140">
            <a:extLst>
              <a:ext uri="{FF2B5EF4-FFF2-40B4-BE49-F238E27FC236}">
                <a16:creationId xmlns:a16="http://schemas.microsoft.com/office/drawing/2014/main" id="{0D47A9B0-1B71-4029-8086-B20993A6EB3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5" name="对象 64">
            <a:extLst>
              <a:ext uri="{FF2B5EF4-FFF2-40B4-BE49-F238E27FC236}">
                <a16:creationId xmlns:a16="http://schemas.microsoft.com/office/drawing/2014/main" id="{7B8C3D37-1211-4B9D-B19D-103B5408006F}"/>
              </a:ext>
            </a:extLst>
          </p:cNvPr>
          <p:cNvGraphicFramePr>
            <a:graphicFrameLocks noChangeAspect="1"/>
          </p:cNvGraphicFramePr>
          <p:nvPr>
            <p:extLst>
              <p:ext uri="{D42A27DB-BD31-4B8C-83A1-F6EECF244321}">
                <p14:modId xmlns:p14="http://schemas.microsoft.com/office/powerpoint/2010/main" val="1246655588"/>
              </p:ext>
            </p:extLst>
          </p:nvPr>
        </p:nvGraphicFramePr>
        <p:xfrm>
          <a:off x="7532916" y="5038769"/>
          <a:ext cx="2930588" cy="721602"/>
        </p:xfrm>
        <a:graphic>
          <a:graphicData uri="http://schemas.openxmlformats.org/presentationml/2006/ole">
            <mc:AlternateContent xmlns:mc="http://schemas.openxmlformats.org/markup-compatibility/2006">
              <mc:Choice xmlns:v="urn:schemas-microsoft-com:vml" Requires="v">
                <p:oleObj spid="_x0000_s10750" name="AxMath" r:id="rId26" imgW="1896407" imgH="466831" progId="Equation.AxMath">
                  <p:embed/>
                </p:oleObj>
              </mc:Choice>
              <mc:Fallback>
                <p:oleObj name="AxMath" r:id="rId26" imgW="1896407" imgH="466831" progId="Equation.AxMath">
                  <p:embed/>
                  <p:pic>
                    <p:nvPicPr>
                      <p:cNvPr id="0" name="Object 113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32916" y="5038769"/>
                        <a:ext cx="2930588" cy="721602"/>
                      </a:xfrm>
                      <a:prstGeom prst="rect">
                        <a:avLst/>
                      </a:prstGeom>
                      <a:noFill/>
                    </p:spPr>
                  </p:pic>
                </p:oleObj>
              </mc:Fallback>
            </mc:AlternateContent>
          </a:graphicData>
        </a:graphic>
      </p:graphicFrame>
      <p:sp>
        <p:nvSpPr>
          <p:cNvPr id="66" name="Rectangle 1152">
            <a:extLst>
              <a:ext uri="{FF2B5EF4-FFF2-40B4-BE49-F238E27FC236}">
                <a16:creationId xmlns:a16="http://schemas.microsoft.com/office/drawing/2014/main" id="{24E100C7-DA1A-43CF-9C6F-A0564FB88E5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7" name="对象 66">
            <a:extLst>
              <a:ext uri="{FF2B5EF4-FFF2-40B4-BE49-F238E27FC236}">
                <a16:creationId xmlns:a16="http://schemas.microsoft.com/office/drawing/2014/main" id="{DEA1DFE0-7719-45CB-9AFF-9BDA42D3D111}"/>
              </a:ext>
            </a:extLst>
          </p:cNvPr>
          <p:cNvGraphicFramePr>
            <a:graphicFrameLocks noChangeAspect="1"/>
          </p:cNvGraphicFramePr>
          <p:nvPr>
            <p:extLst>
              <p:ext uri="{D42A27DB-BD31-4B8C-83A1-F6EECF244321}">
                <p14:modId xmlns:p14="http://schemas.microsoft.com/office/powerpoint/2010/main" val="3647258211"/>
              </p:ext>
            </p:extLst>
          </p:nvPr>
        </p:nvGraphicFramePr>
        <p:xfrm>
          <a:off x="8729921" y="5746046"/>
          <a:ext cx="2293366" cy="726771"/>
        </p:xfrm>
        <a:graphic>
          <a:graphicData uri="http://schemas.openxmlformats.org/presentationml/2006/ole">
            <mc:AlternateContent xmlns:mc="http://schemas.openxmlformats.org/markup-compatibility/2006">
              <mc:Choice xmlns:v="urn:schemas-microsoft-com:vml" Requires="v">
                <p:oleObj spid="_x0000_s10751" name="AxMath" r:id="rId28" imgW="1347994" imgH="432839" progId="Equation.AxMath">
                  <p:embed/>
                </p:oleObj>
              </mc:Choice>
              <mc:Fallback>
                <p:oleObj name="AxMath" r:id="rId28" imgW="1347994" imgH="432839" progId="Equation.AxMath">
                  <p:embed/>
                  <p:pic>
                    <p:nvPicPr>
                      <p:cNvPr id="0" name="Object 115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729921" y="5746046"/>
                        <a:ext cx="2293366" cy="726771"/>
                      </a:xfrm>
                      <a:prstGeom prst="rect">
                        <a:avLst/>
                      </a:prstGeom>
                      <a:noFill/>
                    </p:spPr>
                  </p:pic>
                </p:oleObj>
              </mc:Fallback>
            </mc:AlternateContent>
          </a:graphicData>
        </a:graphic>
      </p:graphicFrame>
      <p:sp>
        <p:nvSpPr>
          <p:cNvPr id="68" name="Rectangle 1154">
            <a:extLst>
              <a:ext uri="{FF2B5EF4-FFF2-40B4-BE49-F238E27FC236}">
                <a16:creationId xmlns:a16="http://schemas.microsoft.com/office/drawing/2014/main" id="{1F956104-88E1-4503-9745-5713D3A29B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9" name="对象 68">
            <a:extLst>
              <a:ext uri="{FF2B5EF4-FFF2-40B4-BE49-F238E27FC236}">
                <a16:creationId xmlns:a16="http://schemas.microsoft.com/office/drawing/2014/main" id="{C84DAF59-CB7B-48FB-8585-4299CD920D47}"/>
              </a:ext>
            </a:extLst>
          </p:cNvPr>
          <p:cNvGraphicFramePr>
            <a:graphicFrameLocks noChangeAspect="1"/>
          </p:cNvGraphicFramePr>
          <p:nvPr>
            <p:extLst>
              <p:ext uri="{D42A27DB-BD31-4B8C-83A1-F6EECF244321}">
                <p14:modId xmlns:p14="http://schemas.microsoft.com/office/powerpoint/2010/main" val="4159685165"/>
              </p:ext>
            </p:extLst>
          </p:nvPr>
        </p:nvGraphicFramePr>
        <p:xfrm>
          <a:off x="6733139" y="4535105"/>
          <a:ext cx="3015559" cy="388603"/>
        </p:xfrm>
        <a:graphic>
          <a:graphicData uri="http://schemas.openxmlformats.org/presentationml/2006/ole">
            <mc:AlternateContent xmlns:mc="http://schemas.openxmlformats.org/markup-compatibility/2006">
              <mc:Choice xmlns:v="urn:schemas-microsoft-com:vml" Requires="v">
                <p:oleObj spid="_x0000_s10752" name="AxMath" r:id="rId30" imgW="1845041" imgH="236437" progId="Equation.AxMath">
                  <p:embed/>
                </p:oleObj>
              </mc:Choice>
              <mc:Fallback>
                <p:oleObj name="AxMath" r:id="rId30" imgW="1845041" imgH="236437" progId="Equation.AxMath">
                  <p:embed/>
                  <p:pic>
                    <p:nvPicPr>
                      <p:cNvPr id="0" name="Object 115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33139" y="4535105"/>
                        <a:ext cx="3015559" cy="388603"/>
                      </a:xfrm>
                      <a:prstGeom prst="rect">
                        <a:avLst/>
                      </a:prstGeom>
                      <a:noFill/>
                    </p:spPr>
                  </p:pic>
                </p:oleObj>
              </mc:Fallback>
            </mc:AlternateContent>
          </a:graphicData>
        </a:graphic>
      </p:graphicFrame>
      <p:sp>
        <p:nvSpPr>
          <p:cNvPr id="70" name="Rectangle 1180">
            <a:extLst>
              <a:ext uri="{FF2B5EF4-FFF2-40B4-BE49-F238E27FC236}">
                <a16:creationId xmlns:a16="http://schemas.microsoft.com/office/drawing/2014/main" id="{CB92BF8A-48B4-4C6B-BB2A-174A9D31AF7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1" name="对象 70">
            <a:extLst>
              <a:ext uri="{FF2B5EF4-FFF2-40B4-BE49-F238E27FC236}">
                <a16:creationId xmlns:a16="http://schemas.microsoft.com/office/drawing/2014/main" id="{A1892BCC-6A3D-4FB7-AC8A-778C2BCAC08B}"/>
              </a:ext>
            </a:extLst>
          </p:cNvPr>
          <p:cNvGraphicFramePr>
            <a:graphicFrameLocks noChangeAspect="1"/>
          </p:cNvGraphicFramePr>
          <p:nvPr>
            <p:extLst>
              <p:ext uri="{D42A27DB-BD31-4B8C-83A1-F6EECF244321}">
                <p14:modId xmlns:p14="http://schemas.microsoft.com/office/powerpoint/2010/main" val="2743222467"/>
              </p:ext>
            </p:extLst>
          </p:nvPr>
        </p:nvGraphicFramePr>
        <p:xfrm>
          <a:off x="9683309" y="3151289"/>
          <a:ext cx="2502466" cy="821122"/>
        </p:xfrm>
        <a:graphic>
          <a:graphicData uri="http://schemas.openxmlformats.org/presentationml/2006/ole">
            <mc:AlternateContent xmlns:mc="http://schemas.openxmlformats.org/markup-compatibility/2006">
              <mc:Choice xmlns:v="urn:schemas-microsoft-com:vml" Requires="v">
                <p:oleObj spid="_x0000_s10753" name="AxMath" r:id="rId32" imgW="1828422" imgH="596381" progId="Equation.AxMath">
                  <p:embed/>
                </p:oleObj>
              </mc:Choice>
              <mc:Fallback>
                <p:oleObj name="AxMath" r:id="rId32" imgW="1828422" imgH="596381" progId="Equation.AxMath">
                  <p:embed/>
                  <p:pic>
                    <p:nvPicPr>
                      <p:cNvPr id="0" name="Object 117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683309" y="3151289"/>
                        <a:ext cx="2502466" cy="821122"/>
                      </a:xfrm>
                      <a:prstGeom prst="rect">
                        <a:avLst/>
                      </a:prstGeom>
                      <a:noFill/>
                    </p:spPr>
                  </p:pic>
                </p:oleObj>
              </mc:Fallback>
            </mc:AlternateContent>
          </a:graphicData>
        </a:graphic>
      </p:graphicFrame>
      <p:sp>
        <p:nvSpPr>
          <p:cNvPr id="72" name="箭头: 右 71">
            <a:extLst>
              <a:ext uri="{FF2B5EF4-FFF2-40B4-BE49-F238E27FC236}">
                <a16:creationId xmlns:a16="http://schemas.microsoft.com/office/drawing/2014/main" id="{DA6B8D30-12CE-447F-B491-CC79909B062E}"/>
              </a:ext>
            </a:extLst>
          </p:cNvPr>
          <p:cNvSpPr/>
          <p:nvPr/>
        </p:nvSpPr>
        <p:spPr>
          <a:xfrm rot="18043012">
            <a:off x="10086134" y="4183639"/>
            <a:ext cx="708298" cy="413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931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5"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2733441"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System model</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2" name="文本框 1">
            <a:extLst>
              <a:ext uri="{FF2B5EF4-FFF2-40B4-BE49-F238E27FC236}">
                <a16:creationId xmlns:a16="http://schemas.microsoft.com/office/drawing/2014/main" id="{6C11A2CA-A1AA-4C10-9448-9DB9517C4121}"/>
              </a:ext>
            </a:extLst>
          </p:cNvPr>
          <p:cNvSpPr txBox="1"/>
          <p:nvPr/>
        </p:nvSpPr>
        <p:spPr>
          <a:xfrm>
            <a:off x="565096" y="964303"/>
            <a:ext cx="1575071"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sz="2000" dirty="0">
                <a:latin typeface="Microsoft YaHei Light" panose="020B0502040204020203" pitchFamily="34" charset="-122"/>
                <a:ea typeface="Microsoft YaHei Light" panose="020B0502040204020203" pitchFamily="34" charset="-122"/>
              </a:rPr>
              <a:t>传输模型</a:t>
            </a:r>
          </a:p>
        </p:txBody>
      </p:sp>
      <p:sp>
        <p:nvSpPr>
          <p:cNvPr id="33" name="流程图: 延期 32">
            <a:extLst>
              <a:ext uri="{FF2B5EF4-FFF2-40B4-BE49-F238E27FC236}">
                <a16:creationId xmlns:a16="http://schemas.microsoft.com/office/drawing/2014/main" id="{BDFC99F3-490F-4111-A057-EB7EF8A4C71F}"/>
              </a:ext>
            </a:extLst>
          </p:cNvPr>
          <p:cNvSpPr/>
          <p:nvPr/>
        </p:nvSpPr>
        <p:spPr>
          <a:xfrm flipH="1">
            <a:off x="11644609"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3" name="Rectangle 1037">
            <a:extLst>
              <a:ext uri="{FF2B5EF4-FFF2-40B4-BE49-F238E27FC236}">
                <a16:creationId xmlns:a16="http://schemas.microsoft.com/office/drawing/2014/main" id="{7A9141C4-CB1C-4B6D-BE1C-040037B0F7C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Rectangle 1039">
            <a:extLst>
              <a:ext uri="{FF2B5EF4-FFF2-40B4-BE49-F238E27FC236}">
                <a16:creationId xmlns:a16="http://schemas.microsoft.com/office/drawing/2014/main" id="{E2791B12-027B-41ED-9F1D-DE93856D66A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1" name="Rectangle 1047">
            <a:extLst>
              <a:ext uri="{FF2B5EF4-FFF2-40B4-BE49-F238E27FC236}">
                <a16:creationId xmlns:a16="http://schemas.microsoft.com/office/drawing/2014/main" id="{3330405B-B09B-4D60-B6B2-5E2A3813C00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1063">
            <a:extLst>
              <a:ext uri="{FF2B5EF4-FFF2-40B4-BE49-F238E27FC236}">
                <a16:creationId xmlns:a16="http://schemas.microsoft.com/office/drawing/2014/main" id="{44BB4580-664C-4B97-8CEA-31624894029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Rectangle 1073">
            <a:extLst>
              <a:ext uri="{FF2B5EF4-FFF2-40B4-BE49-F238E27FC236}">
                <a16:creationId xmlns:a16="http://schemas.microsoft.com/office/drawing/2014/main" id="{93FB1478-C4C3-40A1-9178-7A15A919D69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7" name="Rectangle 1084">
            <a:extLst>
              <a:ext uri="{FF2B5EF4-FFF2-40B4-BE49-F238E27FC236}">
                <a16:creationId xmlns:a16="http://schemas.microsoft.com/office/drawing/2014/main" id="{E5BD3ADF-42A0-4E4E-93C7-8F6CDB3B45D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9" name="Rectangle 1086">
            <a:extLst>
              <a:ext uri="{FF2B5EF4-FFF2-40B4-BE49-F238E27FC236}">
                <a16:creationId xmlns:a16="http://schemas.microsoft.com/office/drawing/2014/main" id="{9C2D54D3-6237-470C-8331-51F98664E16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1" name="Rectangle 1088">
            <a:extLst>
              <a:ext uri="{FF2B5EF4-FFF2-40B4-BE49-F238E27FC236}">
                <a16:creationId xmlns:a16="http://schemas.microsoft.com/office/drawing/2014/main" id="{547B3789-0544-4F2D-A33E-D9815472BEC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FC3AFAA2-6DA9-44BB-A196-725458EA2758}"/>
              </a:ext>
            </a:extLst>
          </p:cNvPr>
          <p:cNvSpPr txBox="1"/>
          <p:nvPr/>
        </p:nvSpPr>
        <p:spPr>
          <a:xfrm>
            <a:off x="809836" y="1402445"/>
            <a:ext cx="4281499" cy="1527149"/>
          </a:xfrm>
          <a:prstGeom prst="rect">
            <a:avLst/>
          </a:prstGeom>
          <a:noFill/>
        </p:spPr>
        <p:txBody>
          <a:bodyPr wrap="square" rtlCol="0">
            <a:spAutoFit/>
          </a:bodyPr>
          <a:lstStyle/>
          <a:p>
            <a:r>
              <a:rPr lang="zh-CN" altLang="zh-CN" dirty="0">
                <a:latin typeface="+mn-ea"/>
              </a:rPr>
              <a:t>在无线通信系统中，端到端传输延迟由</a:t>
            </a:r>
            <a:r>
              <a:rPr lang="zh-CN" altLang="zh-CN" dirty="0">
                <a:solidFill>
                  <a:srgbClr val="FF0000"/>
                </a:solidFill>
                <a:latin typeface="+mn-ea"/>
              </a:rPr>
              <a:t>传播延迟</a:t>
            </a:r>
            <a:r>
              <a:rPr lang="zh-CN" altLang="zh-CN" dirty="0">
                <a:latin typeface="+mn-ea"/>
              </a:rPr>
              <a:t>、</a:t>
            </a:r>
            <a:r>
              <a:rPr lang="zh-CN" altLang="zh-CN" dirty="0">
                <a:solidFill>
                  <a:srgbClr val="FF0000"/>
                </a:solidFill>
                <a:latin typeface="+mn-ea"/>
              </a:rPr>
              <a:t>传输延迟</a:t>
            </a:r>
            <a:r>
              <a:rPr lang="zh-CN" altLang="zh-CN" dirty="0">
                <a:latin typeface="+mn-ea"/>
              </a:rPr>
              <a:t>和</a:t>
            </a:r>
            <a:r>
              <a:rPr lang="zh-CN" altLang="zh-CN" dirty="0">
                <a:solidFill>
                  <a:srgbClr val="FF0000"/>
                </a:solidFill>
                <a:latin typeface="+mn-ea"/>
              </a:rPr>
              <a:t>队列延迟</a:t>
            </a:r>
            <a:r>
              <a:rPr lang="zh-CN" altLang="zh-CN" dirty="0">
                <a:latin typeface="+mn-ea"/>
              </a:rPr>
              <a:t>三部分组成。当确定路由路径</a:t>
            </a:r>
            <a:r>
              <a:rPr lang="en-US" altLang="zh-CN" dirty="0" err="1">
                <a:latin typeface="+mn-ea"/>
              </a:rPr>
              <a:t>rp</a:t>
            </a:r>
            <a:r>
              <a:rPr lang="zh-CN" altLang="zh-CN" dirty="0">
                <a:latin typeface="+mn-ea"/>
              </a:rPr>
              <a:t>时，最</a:t>
            </a:r>
            <a:r>
              <a:rPr lang="zh-CN" altLang="zh-CN" dirty="0">
                <a:solidFill>
                  <a:srgbClr val="FF0000"/>
                </a:solidFill>
                <a:latin typeface="+mn-ea"/>
              </a:rPr>
              <a:t>终端到端延迟</a:t>
            </a:r>
            <a:r>
              <a:rPr lang="zh-CN" altLang="zh-CN" dirty="0">
                <a:latin typeface="+mn-ea"/>
              </a:rPr>
              <a:t>可以表示为多跳延迟的总和：</a:t>
            </a:r>
          </a:p>
          <a:p>
            <a:pPr>
              <a:lnSpc>
                <a:spcPct val="130000"/>
              </a:lnSpc>
            </a:pPr>
            <a:endParaRPr kumimoji="1" lang="en-US" altLang="zh-CN" dirty="0">
              <a:latin typeface="Microsoft YaHei Light" panose="020B0502040204020203" pitchFamily="34" charset="-122"/>
              <a:ea typeface="Microsoft YaHei Light" panose="020B0502040204020203" pitchFamily="34" charset="-122"/>
            </a:endParaRPr>
          </a:p>
        </p:txBody>
      </p:sp>
      <p:sp>
        <p:nvSpPr>
          <p:cNvPr id="55" name="文本框 54">
            <a:extLst>
              <a:ext uri="{FF2B5EF4-FFF2-40B4-BE49-F238E27FC236}">
                <a16:creationId xmlns:a16="http://schemas.microsoft.com/office/drawing/2014/main" id="{70A6B35A-6340-4A63-80E8-D1D4CD834729}"/>
              </a:ext>
            </a:extLst>
          </p:cNvPr>
          <p:cNvSpPr txBox="1"/>
          <p:nvPr/>
        </p:nvSpPr>
        <p:spPr>
          <a:xfrm>
            <a:off x="565095" y="3841897"/>
            <a:ext cx="1806325"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zh-CN" altLang="en-US" sz="2000" dirty="0">
                <a:latin typeface="Microsoft YaHei Light" panose="020B0502040204020203" pitchFamily="34" charset="-122"/>
                <a:ea typeface="Microsoft YaHei Light" panose="020B0502040204020203" pitchFamily="34" charset="-122"/>
              </a:rPr>
              <a:t>问题公式化</a:t>
            </a:r>
          </a:p>
        </p:txBody>
      </p:sp>
      <p:sp>
        <p:nvSpPr>
          <p:cNvPr id="62" name="Rectangle 1129">
            <a:extLst>
              <a:ext uri="{FF2B5EF4-FFF2-40B4-BE49-F238E27FC236}">
                <a16:creationId xmlns:a16="http://schemas.microsoft.com/office/drawing/2014/main" id="{86240A8A-1596-4876-A30F-8AA98604E6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4" name="Rectangle 1140">
            <a:extLst>
              <a:ext uri="{FF2B5EF4-FFF2-40B4-BE49-F238E27FC236}">
                <a16:creationId xmlns:a16="http://schemas.microsoft.com/office/drawing/2014/main" id="{0D47A9B0-1B71-4029-8086-B20993A6EB3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6" name="Rectangle 1152">
            <a:extLst>
              <a:ext uri="{FF2B5EF4-FFF2-40B4-BE49-F238E27FC236}">
                <a16:creationId xmlns:a16="http://schemas.microsoft.com/office/drawing/2014/main" id="{24E100C7-DA1A-43CF-9C6F-A0564FB88E5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8" name="Rectangle 1154">
            <a:extLst>
              <a:ext uri="{FF2B5EF4-FFF2-40B4-BE49-F238E27FC236}">
                <a16:creationId xmlns:a16="http://schemas.microsoft.com/office/drawing/2014/main" id="{1F956104-88E1-4503-9745-5713D3A29B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0" name="Rectangle 1180">
            <a:extLst>
              <a:ext uri="{FF2B5EF4-FFF2-40B4-BE49-F238E27FC236}">
                <a16:creationId xmlns:a16="http://schemas.microsoft.com/office/drawing/2014/main" id="{CB92BF8A-48B4-4C6B-BB2A-174A9D31AF7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6">
            <a:extLst>
              <a:ext uri="{FF2B5EF4-FFF2-40B4-BE49-F238E27FC236}">
                <a16:creationId xmlns:a16="http://schemas.microsoft.com/office/drawing/2014/main" id="{C8D101C2-8860-45F9-8786-277044F1B8C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4E631932-D920-4E54-993D-AC5747F463C9}"/>
              </a:ext>
            </a:extLst>
          </p:cNvPr>
          <p:cNvGraphicFramePr>
            <a:graphicFrameLocks noChangeAspect="1"/>
          </p:cNvGraphicFramePr>
          <p:nvPr>
            <p:extLst>
              <p:ext uri="{D42A27DB-BD31-4B8C-83A1-F6EECF244321}">
                <p14:modId xmlns:p14="http://schemas.microsoft.com/office/powerpoint/2010/main" val="786050183"/>
              </p:ext>
            </p:extLst>
          </p:nvPr>
        </p:nvGraphicFramePr>
        <p:xfrm>
          <a:off x="958851" y="2633135"/>
          <a:ext cx="1806329" cy="592917"/>
        </p:xfrm>
        <a:graphic>
          <a:graphicData uri="http://schemas.openxmlformats.org/presentationml/2006/ole">
            <mc:AlternateContent xmlns:mc="http://schemas.openxmlformats.org/markup-compatibility/2006">
              <mc:Choice xmlns:v="urn:schemas-microsoft-com:vml" Requires="v">
                <p:oleObj spid="_x0000_s5018" name="AxMath" r:id="rId8" imgW="1243992" imgH="406610" progId="Equation.AxMath">
                  <p:embed/>
                </p:oleObj>
              </mc:Choice>
              <mc:Fallback>
                <p:oleObj name="AxMath" r:id="rId8" imgW="1243992" imgH="406610" progId="Equation.AxMath">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8851" y="2633135"/>
                        <a:ext cx="1806329" cy="592917"/>
                      </a:xfrm>
                      <a:prstGeom prst="rect">
                        <a:avLst/>
                      </a:prstGeom>
                      <a:noFill/>
                    </p:spPr>
                  </p:pic>
                </p:oleObj>
              </mc:Fallback>
            </mc:AlternateContent>
          </a:graphicData>
        </a:graphic>
      </p:graphicFrame>
      <p:sp>
        <p:nvSpPr>
          <p:cNvPr id="6" name="Rectangle 18">
            <a:extLst>
              <a:ext uri="{FF2B5EF4-FFF2-40B4-BE49-F238E27FC236}">
                <a16:creationId xmlns:a16="http://schemas.microsoft.com/office/drawing/2014/main" id="{8B02FB50-48DD-4927-A7E0-C46C604E1AB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083E508E-8DC2-4129-A778-1241D5E39A12}"/>
              </a:ext>
            </a:extLst>
          </p:cNvPr>
          <p:cNvGraphicFramePr>
            <a:graphicFrameLocks noChangeAspect="1"/>
          </p:cNvGraphicFramePr>
          <p:nvPr>
            <p:extLst>
              <p:ext uri="{D42A27DB-BD31-4B8C-83A1-F6EECF244321}">
                <p14:modId xmlns:p14="http://schemas.microsoft.com/office/powerpoint/2010/main" val="3198736377"/>
              </p:ext>
            </p:extLst>
          </p:nvPr>
        </p:nvGraphicFramePr>
        <p:xfrm>
          <a:off x="1008331" y="3264502"/>
          <a:ext cx="2540974" cy="594696"/>
        </p:xfrm>
        <a:graphic>
          <a:graphicData uri="http://schemas.openxmlformats.org/presentationml/2006/ole">
            <mc:AlternateContent xmlns:mc="http://schemas.openxmlformats.org/markup-compatibility/2006">
              <mc:Choice xmlns:v="urn:schemas-microsoft-com:vml" Requires="v">
                <p:oleObj spid="_x0000_s5019" name="AxMath" r:id="rId10" imgW="1786138" imgH="420579" progId="Equation.AxMath">
                  <p:embed/>
                </p:oleObj>
              </mc:Choice>
              <mc:Fallback>
                <p:oleObj name="AxMath" r:id="rId10" imgW="1786138" imgH="420579" progId="Equation.AxMath">
                  <p:embed/>
                  <p:pic>
                    <p:nvPicPr>
                      <p:cNvPr id="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8331" y="3264502"/>
                        <a:ext cx="2540974" cy="594696"/>
                      </a:xfrm>
                      <a:prstGeom prst="rect">
                        <a:avLst/>
                      </a:prstGeom>
                      <a:noFill/>
                    </p:spPr>
                  </p:pic>
                </p:oleObj>
              </mc:Fallback>
            </mc:AlternateContent>
          </a:graphicData>
        </a:graphic>
      </p:graphicFrame>
      <p:cxnSp>
        <p:nvCxnSpPr>
          <p:cNvPr id="9" name="直接箭头连接符 8">
            <a:extLst>
              <a:ext uri="{FF2B5EF4-FFF2-40B4-BE49-F238E27FC236}">
                <a16:creationId xmlns:a16="http://schemas.microsoft.com/office/drawing/2014/main" id="{A292ADED-5EA8-4C9A-803D-49592413F8E6}"/>
              </a:ext>
            </a:extLst>
          </p:cNvPr>
          <p:cNvCxnSpPr/>
          <p:nvPr/>
        </p:nvCxnSpPr>
        <p:spPr>
          <a:xfrm>
            <a:off x="1463040" y="2011680"/>
            <a:ext cx="274320" cy="125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26DDF6A-E9CC-4C7D-AA4F-D8BCC645FC2A}"/>
              </a:ext>
            </a:extLst>
          </p:cNvPr>
          <p:cNvCxnSpPr/>
          <p:nvPr/>
        </p:nvCxnSpPr>
        <p:spPr>
          <a:xfrm>
            <a:off x="2375051" y="2127039"/>
            <a:ext cx="0" cy="1137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98A4DDF-3DAC-49F3-AAF0-A04A99CADB54}"/>
              </a:ext>
            </a:extLst>
          </p:cNvPr>
          <p:cNvCxnSpPr/>
          <p:nvPr/>
        </p:nvCxnSpPr>
        <p:spPr>
          <a:xfrm flipH="1">
            <a:off x="3337560" y="2011680"/>
            <a:ext cx="404212" cy="1214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6279F8AF-DF97-49EA-A9E4-DFF8E2123849}"/>
              </a:ext>
            </a:extLst>
          </p:cNvPr>
          <p:cNvPicPr/>
          <p:nvPr/>
        </p:nvPicPr>
        <p:blipFill>
          <a:blip r:embed="rId12">
            <a:extLst>
              <a:ext uri="{28A0092B-C50C-407E-A947-70E740481C1C}">
                <a14:useLocalDpi xmlns:a14="http://schemas.microsoft.com/office/drawing/2010/main" val="0"/>
              </a:ext>
            </a:extLst>
          </a:blip>
          <a:stretch>
            <a:fillRect/>
          </a:stretch>
        </p:blipFill>
        <p:spPr>
          <a:xfrm>
            <a:off x="5769423" y="1864416"/>
            <a:ext cx="6102318" cy="2800172"/>
          </a:xfrm>
          <a:prstGeom prst="rect">
            <a:avLst/>
          </a:prstGeom>
        </p:spPr>
      </p:pic>
      <p:sp>
        <p:nvSpPr>
          <p:cNvPr id="59" name="文本框 58">
            <a:extLst>
              <a:ext uri="{FF2B5EF4-FFF2-40B4-BE49-F238E27FC236}">
                <a16:creationId xmlns:a16="http://schemas.microsoft.com/office/drawing/2014/main" id="{F4BEA7C5-BA76-4B0E-B34D-3C684BCA4CC7}"/>
              </a:ext>
            </a:extLst>
          </p:cNvPr>
          <p:cNvSpPr txBox="1"/>
          <p:nvPr/>
        </p:nvSpPr>
        <p:spPr>
          <a:xfrm>
            <a:off x="807447" y="4379881"/>
            <a:ext cx="4281499" cy="2031325"/>
          </a:xfrm>
          <a:prstGeom prst="rect">
            <a:avLst/>
          </a:prstGeom>
          <a:noFill/>
        </p:spPr>
        <p:txBody>
          <a:bodyPr wrap="square" rtlCol="0">
            <a:spAutoFit/>
          </a:bodyPr>
          <a:lstStyle/>
          <a:p>
            <a:r>
              <a:rPr lang="zh-CN" altLang="zh-CN" dirty="0">
                <a:solidFill>
                  <a:srgbClr val="FF0000"/>
                </a:solidFill>
              </a:rPr>
              <a:t>目标</a:t>
            </a:r>
            <a:r>
              <a:rPr lang="zh-CN" altLang="zh-CN" dirty="0"/>
              <a:t>是通过应用</a:t>
            </a:r>
            <a:r>
              <a:rPr lang="zh-CN" altLang="zh-CN" dirty="0">
                <a:solidFill>
                  <a:srgbClr val="FF0000"/>
                </a:solidFill>
              </a:rPr>
              <a:t>流量卸载方法</a:t>
            </a:r>
            <a:r>
              <a:rPr lang="en-US" altLang="zh-CN" dirty="0"/>
              <a:t>                </a:t>
            </a:r>
            <a:r>
              <a:rPr lang="zh-CN" altLang="zh-CN" dirty="0"/>
              <a:t>来</a:t>
            </a:r>
            <a:r>
              <a:rPr lang="zh-CN" altLang="zh-CN" dirty="0">
                <a:solidFill>
                  <a:srgbClr val="FF0000"/>
                </a:solidFill>
              </a:rPr>
              <a:t>最小化</a:t>
            </a:r>
            <a:r>
              <a:rPr lang="en-US" altLang="zh-CN" dirty="0"/>
              <a:t>T</a:t>
            </a:r>
            <a:r>
              <a:rPr lang="zh-CN" altLang="zh-CN" dirty="0"/>
              <a:t>时间内整个网络上所有节点的</a:t>
            </a:r>
            <a:r>
              <a:rPr lang="zh-CN" altLang="zh-CN" dirty="0">
                <a:solidFill>
                  <a:srgbClr val="FF0000"/>
                </a:solidFill>
              </a:rPr>
              <a:t>数据包延迟</a:t>
            </a:r>
            <a:r>
              <a:rPr lang="zh-CN" altLang="zh-CN" dirty="0"/>
              <a:t>。其中</a:t>
            </a:r>
            <a:r>
              <a:rPr lang="en-US" altLang="zh-CN" dirty="0"/>
              <a:t>           </a:t>
            </a:r>
            <a:r>
              <a:rPr lang="zh-CN" altLang="en-US" dirty="0"/>
              <a:t>由         决定。</a:t>
            </a:r>
            <a:r>
              <a:rPr lang="en-US" altLang="zh-CN" dirty="0"/>
              <a:t>RP</a:t>
            </a:r>
            <a:r>
              <a:rPr lang="zh-CN" altLang="zh-CN" dirty="0"/>
              <a:t>是一些候选卸载路径，ρ是卸载决策，</a:t>
            </a:r>
            <a:r>
              <a:rPr lang="en-US" altLang="zh-CN" dirty="0"/>
              <a:t>h</a:t>
            </a:r>
            <a:r>
              <a:rPr lang="zh-CN" altLang="zh-CN" dirty="0"/>
              <a:t>表示第</a:t>
            </a:r>
            <a:r>
              <a:rPr lang="en-US" altLang="zh-CN" dirty="0"/>
              <a:t>h</a:t>
            </a:r>
            <a:r>
              <a:rPr lang="zh-CN" altLang="zh-CN" dirty="0"/>
              <a:t>条路径</a:t>
            </a:r>
            <a:endParaRPr lang="en-US" altLang="zh-CN" dirty="0"/>
          </a:p>
          <a:p>
            <a:r>
              <a:rPr lang="en-US" altLang="zh-CN" dirty="0"/>
              <a:t>D(·)</a:t>
            </a:r>
            <a:r>
              <a:rPr lang="zh-CN" altLang="en-US" dirty="0"/>
              <a:t>用于</a:t>
            </a:r>
            <a:r>
              <a:rPr lang="zh-CN" altLang="zh-CN" dirty="0"/>
              <a:t>计算输入阵列的总数据包延迟。</a:t>
            </a:r>
          </a:p>
          <a:p>
            <a:endParaRPr kumimoji="1" lang="en-US" altLang="zh-CN" dirty="0">
              <a:latin typeface="Microsoft YaHei Light" panose="020B0502040204020203" pitchFamily="34" charset="-122"/>
              <a:ea typeface="Microsoft YaHei Light" panose="020B0502040204020203" pitchFamily="34" charset="-122"/>
            </a:endParaRPr>
          </a:p>
        </p:txBody>
      </p:sp>
      <p:sp>
        <p:nvSpPr>
          <p:cNvPr id="24" name="Rectangle 54">
            <a:extLst>
              <a:ext uri="{FF2B5EF4-FFF2-40B4-BE49-F238E27FC236}">
                <a16:creationId xmlns:a16="http://schemas.microsoft.com/office/drawing/2014/main" id="{36CFE516-DFD2-459F-9CE6-21B8AFA40D3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对象 24">
            <a:extLst>
              <a:ext uri="{FF2B5EF4-FFF2-40B4-BE49-F238E27FC236}">
                <a16:creationId xmlns:a16="http://schemas.microsoft.com/office/drawing/2014/main" id="{B37CF47E-9926-4CB8-A004-0ADF0E7BC88D}"/>
              </a:ext>
            </a:extLst>
          </p:cNvPr>
          <p:cNvGraphicFramePr>
            <a:graphicFrameLocks noChangeAspect="1"/>
          </p:cNvGraphicFramePr>
          <p:nvPr>
            <p:extLst>
              <p:ext uri="{D42A27DB-BD31-4B8C-83A1-F6EECF244321}">
                <p14:modId xmlns:p14="http://schemas.microsoft.com/office/powerpoint/2010/main" val="3969754636"/>
              </p:ext>
            </p:extLst>
          </p:nvPr>
        </p:nvGraphicFramePr>
        <p:xfrm>
          <a:off x="3896467" y="4391251"/>
          <a:ext cx="1649577" cy="327297"/>
        </p:xfrm>
        <a:graphic>
          <a:graphicData uri="http://schemas.openxmlformats.org/presentationml/2006/ole">
            <mc:AlternateContent xmlns:mc="http://schemas.openxmlformats.org/markup-compatibility/2006">
              <mc:Choice xmlns:v="urn:schemas-microsoft-com:vml" Requires="v">
                <p:oleObj spid="_x0000_s5020" name="AxMath" r:id="rId13" imgW="1198687" imgH="240115" progId="Equation.AxMath">
                  <p:embed/>
                </p:oleObj>
              </mc:Choice>
              <mc:Fallback>
                <p:oleObj name="AxMath" r:id="rId13" imgW="1198687" imgH="240115" progId="Equation.AxMath">
                  <p:embed/>
                  <p:pic>
                    <p:nvPicPr>
                      <p:cNvPr id="0" name="Object 5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96467" y="4391251"/>
                        <a:ext cx="1649577" cy="327297"/>
                      </a:xfrm>
                      <a:prstGeom prst="rect">
                        <a:avLst/>
                      </a:prstGeom>
                      <a:noFill/>
                    </p:spPr>
                  </p:pic>
                </p:oleObj>
              </mc:Fallback>
            </mc:AlternateContent>
          </a:graphicData>
        </a:graphic>
      </p:graphicFrame>
      <p:sp>
        <p:nvSpPr>
          <p:cNvPr id="29" name="Rectangle 59">
            <a:extLst>
              <a:ext uri="{FF2B5EF4-FFF2-40B4-BE49-F238E27FC236}">
                <a16:creationId xmlns:a16="http://schemas.microsoft.com/office/drawing/2014/main" id="{E7E9B5ED-A378-404A-B9F1-76DBDDF81B2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 name="对象 29">
            <a:extLst>
              <a:ext uri="{FF2B5EF4-FFF2-40B4-BE49-F238E27FC236}">
                <a16:creationId xmlns:a16="http://schemas.microsoft.com/office/drawing/2014/main" id="{4ABEB954-62A2-43F1-9C04-816858696139}"/>
              </a:ext>
            </a:extLst>
          </p:cNvPr>
          <p:cNvGraphicFramePr>
            <a:graphicFrameLocks noChangeAspect="1"/>
          </p:cNvGraphicFramePr>
          <p:nvPr>
            <p:extLst>
              <p:ext uri="{D42A27DB-BD31-4B8C-83A1-F6EECF244321}">
                <p14:modId xmlns:p14="http://schemas.microsoft.com/office/powerpoint/2010/main" val="1968737264"/>
              </p:ext>
            </p:extLst>
          </p:nvPr>
        </p:nvGraphicFramePr>
        <p:xfrm>
          <a:off x="2765179" y="4967190"/>
          <a:ext cx="617667" cy="329423"/>
        </p:xfrm>
        <a:graphic>
          <a:graphicData uri="http://schemas.openxmlformats.org/presentationml/2006/ole">
            <mc:AlternateContent xmlns:mc="http://schemas.openxmlformats.org/markup-compatibility/2006">
              <mc:Choice xmlns:v="urn:schemas-microsoft-com:vml" Requires="v">
                <p:oleObj spid="_x0000_s5021" name="AxMath" r:id="rId15" imgW="427575" imgH="230204" progId="Equation.AxMath">
                  <p:embed/>
                </p:oleObj>
              </mc:Choice>
              <mc:Fallback>
                <p:oleObj name="AxMath" r:id="rId15" imgW="427575" imgH="230204" progId="Equation.AxMath">
                  <p:embed/>
                  <p:pic>
                    <p:nvPicPr>
                      <p:cNvPr id="0" name="Object 5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65179" y="4967190"/>
                        <a:ext cx="617667" cy="329423"/>
                      </a:xfrm>
                      <a:prstGeom prst="rect">
                        <a:avLst/>
                      </a:prstGeom>
                      <a:noFill/>
                    </p:spPr>
                  </p:pic>
                </p:oleObj>
              </mc:Fallback>
            </mc:AlternateContent>
          </a:graphicData>
        </a:graphic>
      </p:graphicFrame>
      <p:sp>
        <p:nvSpPr>
          <p:cNvPr id="31" name="Rectangle 61">
            <a:extLst>
              <a:ext uri="{FF2B5EF4-FFF2-40B4-BE49-F238E27FC236}">
                <a16:creationId xmlns:a16="http://schemas.microsoft.com/office/drawing/2014/main" id="{F6470E26-B79A-4881-8787-F133998E406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2" name="对象 31">
            <a:extLst>
              <a:ext uri="{FF2B5EF4-FFF2-40B4-BE49-F238E27FC236}">
                <a16:creationId xmlns:a16="http://schemas.microsoft.com/office/drawing/2014/main" id="{8EBE5BBF-EFA7-4DFE-ACED-64A3C90D09A3}"/>
              </a:ext>
            </a:extLst>
          </p:cNvPr>
          <p:cNvGraphicFramePr>
            <a:graphicFrameLocks noChangeAspect="1"/>
          </p:cNvGraphicFramePr>
          <p:nvPr>
            <p:extLst>
              <p:ext uri="{D42A27DB-BD31-4B8C-83A1-F6EECF244321}">
                <p14:modId xmlns:p14="http://schemas.microsoft.com/office/powerpoint/2010/main" val="3928349243"/>
              </p:ext>
            </p:extLst>
          </p:nvPr>
        </p:nvGraphicFramePr>
        <p:xfrm>
          <a:off x="3645469" y="4986776"/>
          <a:ext cx="562765" cy="329423"/>
        </p:xfrm>
        <a:graphic>
          <a:graphicData uri="http://schemas.openxmlformats.org/presentationml/2006/ole">
            <mc:AlternateContent xmlns:mc="http://schemas.openxmlformats.org/markup-compatibility/2006">
              <mc:Choice xmlns:v="urn:schemas-microsoft-com:vml" Requires="v">
                <p:oleObj spid="_x0000_s5022" name="AxMath" r:id="rId17" imgW="391508" imgH="227279" progId="Equation.AxMath">
                  <p:embed/>
                </p:oleObj>
              </mc:Choice>
              <mc:Fallback>
                <p:oleObj name="AxMath" r:id="rId17" imgW="391508" imgH="227279" progId="Equation.AxMath">
                  <p:embed/>
                  <p:pic>
                    <p:nvPicPr>
                      <p:cNvPr id="0" name="Object 6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5469" y="4986776"/>
                        <a:ext cx="562765" cy="329423"/>
                      </a:xfrm>
                      <a:prstGeom prst="rect">
                        <a:avLst/>
                      </a:prstGeom>
                      <a:noFill/>
                    </p:spPr>
                  </p:pic>
                </p:oleObj>
              </mc:Fallback>
            </mc:AlternateContent>
          </a:graphicData>
        </a:graphic>
      </p:graphicFrame>
    </p:spTree>
    <p:extLst>
      <p:ext uri="{BB962C8B-B14F-4D97-AF65-F5344CB8AC3E}">
        <p14:creationId xmlns:p14="http://schemas.microsoft.com/office/powerpoint/2010/main" val="1572129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7574381"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Distributed RL based Traffic offloading</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17" name="流程图: 延期 16">
            <a:extLst>
              <a:ext uri="{FF2B5EF4-FFF2-40B4-BE49-F238E27FC236}">
                <a16:creationId xmlns:a16="http://schemas.microsoft.com/office/drawing/2014/main" id="{D3BBD722-1983-4284-9601-2AA5C3213252}"/>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8" name="文本框 17">
            <a:extLst>
              <a:ext uri="{FF2B5EF4-FFF2-40B4-BE49-F238E27FC236}">
                <a16:creationId xmlns:a16="http://schemas.microsoft.com/office/drawing/2014/main" id="{E946AECA-388F-4A5B-B777-0F822E078600}"/>
              </a:ext>
            </a:extLst>
          </p:cNvPr>
          <p:cNvSpPr txBox="1"/>
          <p:nvPr/>
        </p:nvSpPr>
        <p:spPr>
          <a:xfrm>
            <a:off x="352470" y="993787"/>
            <a:ext cx="3322826"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en-US" altLang="zh-CN" sz="2000" dirty="0">
                <a:latin typeface="Microsoft YaHei Light" panose="020B0502040204020203" pitchFamily="34" charset="-122"/>
                <a:ea typeface="Microsoft YaHei Light" panose="020B0502040204020203" pitchFamily="34" charset="-122"/>
              </a:rPr>
              <a:t>Double Deep Q-learning</a:t>
            </a:r>
            <a:endParaRPr kumimoji="1" lang="zh-CN" altLang="en-US" sz="2000" dirty="0">
              <a:latin typeface="Microsoft YaHei Light" panose="020B0502040204020203" pitchFamily="34" charset="-122"/>
              <a:ea typeface="Microsoft YaHei Light" panose="020B0502040204020203" pitchFamily="34" charset="-122"/>
            </a:endParaRPr>
          </a:p>
        </p:txBody>
      </p:sp>
      <p:sp>
        <p:nvSpPr>
          <p:cNvPr id="20" name="文本框 19">
            <a:extLst>
              <a:ext uri="{FF2B5EF4-FFF2-40B4-BE49-F238E27FC236}">
                <a16:creationId xmlns:a16="http://schemas.microsoft.com/office/drawing/2014/main" id="{BAD67889-2D70-41D6-9642-20B6E9150CBB}"/>
              </a:ext>
            </a:extLst>
          </p:cNvPr>
          <p:cNvSpPr txBox="1"/>
          <p:nvPr/>
        </p:nvSpPr>
        <p:spPr>
          <a:xfrm>
            <a:off x="803687" y="1436590"/>
            <a:ext cx="4882738" cy="369332"/>
          </a:xfrm>
          <a:prstGeom prst="rect">
            <a:avLst/>
          </a:prstGeom>
          <a:noFill/>
        </p:spPr>
        <p:txBody>
          <a:bodyPr wrap="square" rtlCol="0">
            <a:spAutoFit/>
          </a:bodyPr>
          <a:lstStyle/>
          <a:p>
            <a:endParaRPr kumimoji="1" lang="en-US" altLang="zh-CN" dirty="0">
              <a:latin typeface="Microsoft YaHei Light" panose="020B0502040204020203" pitchFamily="34" charset="-122"/>
              <a:ea typeface="Microsoft YaHei Light" panose="020B0502040204020203" pitchFamily="34" charset="-122"/>
            </a:endParaRPr>
          </a:p>
        </p:txBody>
      </p:sp>
      <p:pic>
        <p:nvPicPr>
          <p:cNvPr id="5" name="图片 4">
            <a:extLst>
              <a:ext uri="{FF2B5EF4-FFF2-40B4-BE49-F238E27FC236}">
                <a16:creationId xmlns:a16="http://schemas.microsoft.com/office/drawing/2014/main" id="{E39009B8-6F77-4538-BC00-A713EC7BEB6D}"/>
              </a:ext>
            </a:extLst>
          </p:cNvPr>
          <p:cNvPicPr>
            <a:picLocks noChangeAspect="1"/>
          </p:cNvPicPr>
          <p:nvPr/>
        </p:nvPicPr>
        <p:blipFill>
          <a:blip r:embed="rId7"/>
          <a:stretch>
            <a:fillRect/>
          </a:stretch>
        </p:blipFill>
        <p:spPr>
          <a:xfrm>
            <a:off x="5638315" y="1141210"/>
            <a:ext cx="6286500" cy="4057650"/>
          </a:xfrm>
          <a:prstGeom prst="rect">
            <a:avLst/>
          </a:prstGeom>
        </p:spPr>
      </p:pic>
      <p:sp>
        <p:nvSpPr>
          <p:cNvPr id="21" name="文本框 20">
            <a:extLst>
              <a:ext uri="{FF2B5EF4-FFF2-40B4-BE49-F238E27FC236}">
                <a16:creationId xmlns:a16="http://schemas.microsoft.com/office/drawing/2014/main" id="{B78181C4-37E5-4A48-89EC-450AFDFFB135}"/>
              </a:ext>
            </a:extLst>
          </p:cNvPr>
          <p:cNvSpPr txBox="1"/>
          <p:nvPr/>
        </p:nvSpPr>
        <p:spPr>
          <a:xfrm>
            <a:off x="352469" y="3338961"/>
            <a:ext cx="5105350"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en-US" altLang="zh-CN" sz="2000" dirty="0">
                <a:latin typeface="Microsoft YaHei Light" panose="020B0502040204020203" pitchFamily="34" charset="-122"/>
                <a:ea typeface="Microsoft YaHei Light" panose="020B0502040204020203" pitchFamily="34" charset="-122"/>
              </a:rPr>
              <a:t>State Action space and Reward Function</a:t>
            </a:r>
            <a:endParaRPr kumimoji="1" lang="zh-CN" altLang="en-US" sz="2000" dirty="0">
              <a:latin typeface="Microsoft YaHei Light" panose="020B0502040204020203" pitchFamily="34" charset="-122"/>
              <a:ea typeface="Microsoft YaHei Light" panose="020B0502040204020203" pitchFamily="34" charset="-122"/>
            </a:endParaRPr>
          </a:p>
        </p:txBody>
      </p:sp>
      <p:pic>
        <p:nvPicPr>
          <p:cNvPr id="22" name="图片 21">
            <a:extLst>
              <a:ext uri="{FF2B5EF4-FFF2-40B4-BE49-F238E27FC236}">
                <a16:creationId xmlns:a16="http://schemas.microsoft.com/office/drawing/2014/main" id="{6DADC336-995B-408A-B7E4-CFA5B01AA36F}"/>
              </a:ext>
            </a:extLst>
          </p:cNvPr>
          <p:cNvPicPr/>
          <p:nvPr/>
        </p:nvPicPr>
        <p:blipFill>
          <a:blip r:embed="rId8">
            <a:extLst>
              <a:ext uri="{28A0092B-C50C-407E-A947-70E740481C1C}">
                <a14:useLocalDpi xmlns:a14="http://schemas.microsoft.com/office/drawing/2010/main" val="0"/>
              </a:ext>
            </a:extLst>
          </a:blip>
          <a:stretch>
            <a:fillRect/>
          </a:stretch>
        </p:blipFill>
        <p:spPr>
          <a:xfrm>
            <a:off x="664549" y="3829035"/>
            <a:ext cx="4709795" cy="623570"/>
          </a:xfrm>
          <a:prstGeom prst="rect">
            <a:avLst/>
          </a:prstGeom>
        </p:spPr>
      </p:pic>
      <p:sp>
        <p:nvSpPr>
          <p:cNvPr id="34" name="文本框 33">
            <a:extLst>
              <a:ext uri="{FF2B5EF4-FFF2-40B4-BE49-F238E27FC236}">
                <a16:creationId xmlns:a16="http://schemas.microsoft.com/office/drawing/2014/main" id="{0FC2BABF-2AC0-4B6E-B7EE-0EF649889FCC}"/>
              </a:ext>
            </a:extLst>
          </p:cNvPr>
          <p:cNvSpPr txBox="1"/>
          <p:nvPr/>
        </p:nvSpPr>
        <p:spPr>
          <a:xfrm>
            <a:off x="640395" y="4508034"/>
            <a:ext cx="4576324" cy="923330"/>
          </a:xfrm>
          <a:prstGeom prst="rect">
            <a:avLst/>
          </a:prstGeom>
          <a:noFill/>
        </p:spPr>
        <p:txBody>
          <a:bodyPr wrap="square" rtlCol="0">
            <a:spAutoFit/>
          </a:bodyPr>
          <a:lstStyle/>
          <a:p>
            <a:r>
              <a:rPr lang="zh-CN" altLang="zh-CN" dirty="0"/>
              <a:t>状态空间的大小等于两个跳的最大潜在邻居数</a:t>
            </a:r>
            <a:r>
              <a:rPr lang="zh-CN" altLang="en-US" dirty="0"/>
              <a:t>。</a:t>
            </a:r>
            <a:r>
              <a:rPr lang="zh-CN" altLang="zh-CN" dirty="0">
                <a:solidFill>
                  <a:srgbClr val="FF0000"/>
                </a:solidFill>
              </a:rPr>
              <a:t>案例研究表明，利用两跳方法收集相邻信息是有效的</a:t>
            </a:r>
            <a:endParaRPr kumimoji="1" lang="en-US" altLang="zh-CN" dirty="0">
              <a:solidFill>
                <a:srgbClr val="FF0000"/>
              </a:solidFill>
              <a:latin typeface="Microsoft YaHei Light" panose="020B0502040204020203" pitchFamily="34" charset="-122"/>
              <a:ea typeface="Microsoft YaHei Light" panose="020B0502040204020203" pitchFamily="34" charset="-122"/>
            </a:endParaRPr>
          </a:p>
        </p:txBody>
      </p:sp>
      <p:sp>
        <p:nvSpPr>
          <p:cNvPr id="6" name="Rectangle 2">
            <a:extLst>
              <a:ext uri="{FF2B5EF4-FFF2-40B4-BE49-F238E27FC236}">
                <a16:creationId xmlns:a16="http://schemas.microsoft.com/office/drawing/2014/main" id="{14B3C48F-8E7C-40D4-A666-7FF52E9B15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5" name="图片 34">
            <a:extLst>
              <a:ext uri="{FF2B5EF4-FFF2-40B4-BE49-F238E27FC236}">
                <a16:creationId xmlns:a16="http://schemas.microsoft.com/office/drawing/2014/main" id="{DA95A5E2-2D35-4C44-935E-42660413BB04}"/>
              </a:ext>
            </a:extLst>
          </p:cNvPr>
          <p:cNvPicPr/>
          <p:nvPr/>
        </p:nvPicPr>
        <p:blipFill>
          <a:blip r:embed="rId9">
            <a:extLst>
              <a:ext uri="{28A0092B-C50C-407E-A947-70E740481C1C}">
                <a14:useLocalDpi xmlns:a14="http://schemas.microsoft.com/office/drawing/2010/main" val="0"/>
              </a:ext>
            </a:extLst>
          </a:blip>
          <a:stretch>
            <a:fillRect/>
          </a:stretch>
        </p:blipFill>
        <p:spPr>
          <a:xfrm>
            <a:off x="697207" y="5537202"/>
            <a:ext cx="4157345" cy="720725"/>
          </a:xfrm>
          <a:prstGeom prst="rect">
            <a:avLst/>
          </a:prstGeom>
        </p:spPr>
      </p:pic>
      <p:sp>
        <p:nvSpPr>
          <p:cNvPr id="2" name="文本框 1">
            <a:extLst>
              <a:ext uri="{FF2B5EF4-FFF2-40B4-BE49-F238E27FC236}">
                <a16:creationId xmlns:a16="http://schemas.microsoft.com/office/drawing/2014/main" id="{F5B469C8-0377-4026-9297-48480996F916}"/>
              </a:ext>
            </a:extLst>
          </p:cNvPr>
          <p:cNvSpPr txBox="1"/>
          <p:nvPr/>
        </p:nvSpPr>
        <p:spPr>
          <a:xfrm>
            <a:off x="477105" y="1436590"/>
            <a:ext cx="3903911" cy="186448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kumimoji="1" lang="zh-CN" altLang="en-US" dirty="0">
                <a:latin typeface="+mn-ea"/>
              </a:rPr>
              <a:t>延迟敏感重放内存算法（</a:t>
            </a:r>
            <a:r>
              <a:rPr kumimoji="1" lang="en-US" altLang="zh-CN" dirty="0">
                <a:latin typeface="+mn-ea"/>
              </a:rPr>
              <a:t>DSRPM</a:t>
            </a:r>
            <a:r>
              <a:rPr kumimoji="1" lang="zh-CN" altLang="en-US" dirty="0">
                <a:latin typeface="+mn-ea"/>
              </a:rPr>
              <a:t>）</a:t>
            </a:r>
            <a:endParaRPr kumimoji="1" lang="en-US" altLang="zh-CN" dirty="0">
              <a:latin typeface="+mn-ea"/>
            </a:endParaRPr>
          </a:p>
          <a:p>
            <a:pPr marL="285750" indent="-285750">
              <a:lnSpc>
                <a:spcPct val="130000"/>
              </a:lnSpc>
              <a:buFont typeface="Arial" panose="020B0604020202020204" pitchFamily="34" charset="0"/>
              <a:buChar char="•"/>
            </a:pPr>
            <a:r>
              <a:rPr kumimoji="1" lang="zh-CN" altLang="en-US" dirty="0">
                <a:latin typeface="+mn-ea"/>
              </a:rPr>
              <a:t>随机初始化网络的权重和偏差</a:t>
            </a:r>
            <a:endParaRPr kumimoji="1" lang="en-US" altLang="zh-CN" dirty="0">
              <a:latin typeface="+mn-ea"/>
            </a:endParaRPr>
          </a:p>
          <a:p>
            <a:pPr marL="285750" indent="-285750">
              <a:lnSpc>
                <a:spcPct val="130000"/>
              </a:lnSpc>
              <a:buFont typeface="Arial" panose="020B0604020202020204" pitchFamily="34" charset="0"/>
              <a:buChar char="•"/>
            </a:pPr>
            <a:r>
              <a:rPr lang="zh-CN" altLang="en-US" dirty="0">
                <a:latin typeface="+mn-ea"/>
              </a:rPr>
              <a:t>使用</a:t>
            </a:r>
            <a:r>
              <a:rPr lang="el-GR" altLang="zh-CN" dirty="0">
                <a:latin typeface="+mn-ea"/>
              </a:rPr>
              <a:t>ε</a:t>
            </a:r>
            <a:r>
              <a:rPr lang="en-US" altLang="zh-CN" dirty="0">
                <a:latin typeface="+mn-ea"/>
              </a:rPr>
              <a:t>-greedy</a:t>
            </a:r>
            <a:r>
              <a:rPr lang="zh-CN" altLang="en-US" dirty="0">
                <a:latin typeface="+mn-ea"/>
              </a:rPr>
              <a:t>进行探索</a:t>
            </a:r>
            <a:endParaRPr lang="en-US" altLang="zh-CN" dirty="0">
              <a:latin typeface="+mn-ea"/>
            </a:endParaRPr>
          </a:p>
          <a:p>
            <a:pPr marL="285750" indent="-285750">
              <a:lnSpc>
                <a:spcPct val="130000"/>
              </a:lnSpc>
              <a:buFont typeface="Arial" panose="020B0604020202020204" pitchFamily="34" charset="0"/>
              <a:buChar char="•"/>
            </a:pPr>
            <a:r>
              <a:rPr kumimoji="1" lang="zh-CN" altLang="en-US" dirty="0">
                <a:latin typeface="+mn-ea"/>
              </a:rPr>
              <a:t>使用</a:t>
            </a:r>
            <a:r>
              <a:rPr kumimoji="1" lang="en-US" altLang="zh-CN" dirty="0">
                <a:latin typeface="+mn-ea"/>
              </a:rPr>
              <a:t>Huber</a:t>
            </a:r>
            <a:r>
              <a:rPr kumimoji="1" lang="zh-CN" altLang="en-US" dirty="0">
                <a:latin typeface="+mn-ea"/>
              </a:rPr>
              <a:t>函数作为</a:t>
            </a:r>
            <a:r>
              <a:rPr kumimoji="1" lang="en-US" altLang="zh-CN" dirty="0">
                <a:latin typeface="+mn-ea"/>
              </a:rPr>
              <a:t>loss function</a:t>
            </a:r>
          </a:p>
          <a:p>
            <a:pPr marL="285750" indent="-285750">
              <a:lnSpc>
                <a:spcPct val="130000"/>
              </a:lnSpc>
              <a:buFont typeface="Arial" panose="020B0604020202020204" pitchFamily="34" charset="0"/>
              <a:buChar char="•"/>
            </a:pPr>
            <a:r>
              <a:rPr kumimoji="1" lang="zh-CN" altLang="en-US" dirty="0">
                <a:latin typeface="+mn-ea"/>
              </a:rPr>
              <a:t>使用</a:t>
            </a:r>
            <a:r>
              <a:rPr kumimoji="1" lang="en-US" altLang="zh-CN" dirty="0" err="1">
                <a:latin typeface="+mn-ea"/>
              </a:rPr>
              <a:t>RMSProp</a:t>
            </a:r>
            <a:r>
              <a:rPr kumimoji="1" lang="zh-CN" altLang="en-US" dirty="0">
                <a:latin typeface="+mn-ea"/>
              </a:rPr>
              <a:t>算法作为</a:t>
            </a:r>
            <a:r>
              <a:rPr kumimoji="1" lang="en-US" altLang="zh-CN" dirty="0">
                <a:latin typeface="+mn-ea"/>
              </a:rPr>
              <a:t>optimizer</a:t>
            </a:r>
            <a:endParaRPr kumimoji="1" lang="zh-CN" altLang="en-US" dirty="0">
              <a:latin typeface="+mn-ea"/>
            </a:endParaRPr>
          </a:p>
        </p:txBody>
      </p:sp>
      <p:pic>
        <p:nvPicPr>
          <p:cNvPr id="3" name="图片 2">
            <a:extLst>
              <a:ext uri="{FF2B5EF4-FFF2-40B4-BE49-F238E27FC236}">
                <a16:creationId xmlns:a16="http://schemas.microsoft.com/office/drawing/2014/main" id="{864C82BF-8634-43EA-97D3-991FD2FEADBF}"/>
              </a:ext>
            </a:extLst>
          </p:cNvPr>
          <p:cNvPicPr>
            <a:picLocks noChangeAspect="1"/>
          </p:cNvPicPr>
          <p:nvPr/>
        </p:nvPicPr>
        <p:blipFill>
          <a:blip r:embed="rId10"/>
          <a:stretch>
            <a:fillRect/>
          </a:stretch>
        </p:blipFill>
        <p:spPr>
          <a:xfrm>
            <a:off x="5638315" y="5393306"/>
            <a:ext cx="2118074" cy="855681"/>
          </a:xfrm>
          <a:prstGeom prst="rect">
            <a:avLst/>
          </a:prstGeom>
        </p:spPr>
      </p:pic>
      <p:pic>
        <p:nvPicPr>
          <p:cNvPr id="36" name="图片 35">
            <a:extLst>
              <a:ext uri="{FF2B5EF4-FFF2-40B4-BE49-F238E27FC236}">
                <a16:creationId xmlns:a16="http://schemas.microsoft.com/office/drawing/2014/main" id="{AC3793A8-04C7-4BC3-85E5-E0476984C8E9}"/>
              </a:ext>
            </a:extLst>
          </p:cNvPr>
          <p:cNvPicPr/>
          <p:nvPr/>
        </p:nvPicPr>
        <p:blipFill>
          <a:blip r:embed="rId11">
            <a:extLst>
              <a:ext uri="{28A0092B-C50C-407E-A947-70E740481C1C}">
                <a14:useLocalDpi xmlns:a14="http://schemas.microsoft.com/office/drawing/2010/main" val="0"/>
              </a:ext>
            </a:extLst>
          </a:blip>
          <a:stretch>
            <a:fillRect/>
          </a:stretch>
        </p:blipFill>
        <p:spPr>
          <a:xfrm>
            <a:off x="4418891" y="1649657"/>
            <a:ext cx="3581004" cy="937194"/>
          </a:xfrm>
          <a:prstGeom prst="rect">
            <a:avLst/>
          </a:prstGeom>
        </p:spPr>
      </p:pic>
      <p:pic>
        <p:nvPicPr>
          <p:cNvPr id="37" name="图片 36">
            <a:extLst>
              <a:ext uri="{FF2B5EF4-FFF2-40B4-BE49-F238E27FC236}">
                <a16:creationId xmlns:a16="http://schemas.microsoft.com/office/drawing/2014/main" id="{52FF6FCC-3A30-4505-B94D-15CBCF5168AC}"/>
              </a:ext>
            </a:extLst>
          </p:cNvPr>
          <p:cNvPicPr/>
          <p:nvPr/>
        </p:nvPicPr>
        <p:blipFill>
          <a:blip r:embed="rId12">
            <a:extLst>
              <a:ext uri="{28A0092B-C50C-407E-A947-70E740481C1C}">
                <a14:useLocalDpi xmlns:a14="http://schemas.microsoft.com/office/drawing/2010/main" val="0"/>
              </a:ext>
            </a:extLst>
          </a:blip>
          <a:stretch>
            <a:fillRect/>
          </a:stretch>
        </p:blipFill>
        <p:spPr>
          <a:xfrm>
            <a:off x="4381016" y="2233768"/>
            <a:ext cx="3570327" cy="1183160"/>
          </a:xfrm>
          <a:prstGeom prst="rect">
            <a:avLst/>
          </a:prstGeom>
        </p:spPr>
      </p:pic>
      <p:pic>
        <p:nvPicPr>
          <p:cNvPr id="4" name="图片 3">
            <a:extLst>
              <a:ext uri="{FF2B5EF4-FFF2-40B4-BE49-F238E27FC236}">
                <a16:creationId xmlns:a16="http://schemas.microsoft.com/office/drawing/2014/main" id="{260AE7C8-B8DA-4509-AFB4-DD678A6CDB79}"/>
              </a:ext>
            </a:extLst>
          </p:cNvPr>
          <p:cNvPicPr>
            <a:picLocks noChangeAspect="1"/>
          </p:cNvPicPr>
          <p:nvPr/>
        </p:nvPicPr>
        <p:blipFill>
          <a:blip r:embed="rId13"/>
          <a:stretch>
            <a:fillRect/>
          </a:stretch>
        </p:blipFill>
        <p:spPr>
          <a:xfrm>
            <a:off x="5700926" y="1336638"/>
            <a:ext cx="4648925" cy="4460091"/>
          </a:xfrm>
          <a:prstGeom prst="rect">
            <a:avLst/>
          </a:prstGeom>
        </p:spPr>
      </p:pic>
      <p:pic>
        <p:nvPicPr>
          <p:cNvPr id="8" name="图片 7">
            <a:extLst>
              <a:ext uri="{FF2B5EF4-FFF2-40B4-BE49-F238E27FC236}">
                <a16:creationId xmlns:a16="http://schemas.microsoft.com/office/drawing/2014/main" id="{BEC29F7D-CF9A-4944-B50E-49E09020E097}"/>
              </a:ext>
            </a:extLst>
          </p:cNvPr>
          <p:cNvPicPr>
            <a:picLocks noChangeAspect="1"/>
          </p:cNvPicPr>
          <p:nvPr/>
        </p:nvPicPr>
        <p:blipFill>
          <a:blip r:embed="rId14"/>
          <a:stretch>
            <a:fillRect/>
          </a:stretch>
        </p:blipFill>
        <p:spPr>
          <a:xfrm>
            <a:off x="7940116" y="5871805"/>
            <a:ext cx="3443286" cy="368688"/>
          </a:xfrm>
          <a:prstGeom prst="rect">
            <a:avLst/>
          </a:prstGeom>
        </p:spPr>
      </p:pic>
    </p:spTree>
    <p:extLst>
      <p:ext uri="{BB962C8B-B14F-4D97-AF65-F5344CB8AC3E}">
        <p14:creationId xmlns:p14="http://schemas.microsoft.com/office/powerpoint/2010/main" val="283108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3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A7824B1-D31B-B249-B2AD-2D3A1EE8BF02}"/>
              </a:ext>
            </a:extLst>
          </p:cNvPr>
          <p:cNvGrpSpPr/>
          <p:nvPr/>
        </p:nvGrpSpPr>
        <p:grpSpPr>
          <a:xfrm>
            <a:off x="0" y="-1"/>
            <a:ext cx="12192000" cy="6858002"/>
            <a:chOff x="0" y="-1"/>
            <a:chExt cx="12192000" cy="6858002"/>
          </a:xfrm>
        </p:grpSpPr>
        <p:sp>
          <p:nvSpPr>
            <p:cNvPr id="24" name="矩形 23">
              <a:extLst>
                <a:ext uri="{FF2B5EF4-FFF2-40B4-BE49-F238E27FC236}">
                  <a16:creationId xmlns:a16="http://schemas.microsoft.com/office/drawing/2014/main" id="{5C26AA11-D0CF-B542-A3F3-05573CE7EC26}"/>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2EDC1930-A11A-3048-BD77-8FE5366AC500}"/>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341D4E01-AC3D-7348-BC67-0C9D9C61F627}"/>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70E065E9-2892-8143-B710-D03108BCA23A}"/>
              </a:ext>
            </a:extLst>
          </p:cNvPr>
          <p:cNvGrpSpPr/>
          <p:nvPr/>
        </p:nvGrpSpPr>
        <p:grpSpPr>
          <a:xfrm>
            <a:off x="133400" y="140547"/>
            <a:ext cx="11901234" cy="6795389"/>
            <a:chOff x="133400" y="140547"/>
            <a:chExt cx="11901234" cy="6795389"/>
          </a:xfrm>
        </p:grpSpPr>
        <p:pic>
          <p:nvPicPr>
            <p:cNvPr id="31" name="图片 30">
              <a:extLst>
                <a:ext uri="{FF2B5EF4-FFF2-40B4-BE49-F238E27FC236}">
                  <a16:creationId xmlns:a16="http://schemas.microsoft.com/office/drawing/2014/main" id="{87E02588-0200-9B4C-AD66-3FFD77D2E5A9}"/>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32" name="图片 31">
              <a:extLst>
                <a:ext uri="{FF2B5EF4-FFF2-40B4-BE49-F238E27FC236}">
                  <a16:creationId xmlns:a16="http://schemas.microsoft.com/office/drawing/2014/main" id="{CD231B8D-55CC-A249-8FE4-F7AA5293427A}"/>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33" name="图片 32" descr="图片包含 游戏机, 画, 钟表&#10;&#10;描述已自动生成">
              <a:extLst>
                <a:ext uri="{FF2B5EF4-FFF2-40B4-BE49-F238E27FC236}">
                  <a16:creationId xmlns:a16="http://schemas.microsoft.com/office/drawing/2014/main" id="{088885D7-6C21-2B48-9D2D-A1C5DE4BB087}"/>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7574381" cy="46166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Distributed RL based Traffic offloading</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17" name="流程图: 延期 16">
            <a:extLst>
              <a:ext uri="{FF2B5EF4-FFF2-40B4-BE49-F238E27FC236}">
                <a16:creationId xmlns:a16="http://schemas.microsoft.com/office/drawing/2014/main" id="{D3BBD722-1983-4284-9601-2AA5C3213252}"/>
              </a:ext>
            </a:extLst>
          </p:cNvPr>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8" name="文本框 17">
            <a:extLst>
              <a:ext uri="{FF2B5EF4-FFF2-40B4-BE49-F238E27FC236}">
                <a16:creationId xmlns:a16="http://schemas.microsoft.com/office/drawing/2014/main" id="{E946AECA-388F-4A5B-B777-0F822E078600}"/>
              </a:ext>
            </a:extLst>
          </p:cNvPr>
          <p:cNvSpPr txBox="1"/>
          <p:nvPr/>
        </p:nvSpPr>
        <p:spPr>
          <a:xfrm>
            <a:off x="581076" y="1026445"/>
            <a:ext cx="2476449" cy="455446"/>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l"/>
            </a:pPr>
            <a:r>
              <a:rPr kumimoji="1" lang="en-US" altLang="zh-CN" sz="2000" dirty="0">
                <a:latin typeface="Microsoft YaHei Light" panose="020B0502040204020203" pitchFamily="34" charset="-122"/>
                <a:ea typeface="Microsoft YaHei Light" panose="020B0502040204020203" pitchFamily="34" charset="-122"/>
              </a:rPr>
              <a:t>Hello packet</a:t>
            </a:r>
            <a:endParaRPr kumimoji="1" lang="zh-CN" altLang="en-US" sz="2000" dirty="0">
              <a:latin typeface="Microsoft YaHei Light" panose="020B0502040204020203" pitchFamily="34" charset="-122"/>
              <a:ea typeface="Microsoft YaHei Light" panose="020B0502040204020203" pitchFamily="34" charset="-122"/>
            </a:endParaRPr>
          </a:p>
        </p:txBody>
      </p:sp>
      <p:sp>
        <p:nvSpPr>
          <p:cNvPr id="20" name="文本框 19">
            <a:extLst>
              <a:ext uri="{FF2B5EF4-FFF2-40B4-BE49-F238E27FC236}">
                <a16:creationId xmlns:a16="http://schemas.microsoft.com/office/drawing/2014/main" id="{BAD67889-2D70-41D6-9642-20B6E9150CBB}"/>
              </a:ext>
            </a:extLst>
          </p:cNvPr>
          <p:cNvSpPr txBox="1"/>
          <p:nvPr/>
        </p:nvSpPr>
        <p:spPr>
          <a:xfrm>
            <a:off x="1008331" y="1601623"/>
            <a:ext cx="3645312" cy="369331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网络参考表</a:t>
            </a:r>
            <a:r>
              <a:rPr lang="en-US" altLang="zh-CN" dirty="0"/>
              <a:t>NETI</a:t>
            </a:r>
            <a:r>
              <a:rPr lang="zh-CN" altLang="en-US" dirty="0"/>
              <a:t>（默认路由）</a:t>
            </a:r>
            <a:r>
              <a:rPr lang="en-US" altLang="zh-CN" dirty="0">
                <a:solidFill>
                  <a:srgbClr val="FF0000"/>
                </a:solidFill>
              </a:rPr>
              <a:t>NETI</a:t>
            </a:r>
            <a:r>
              <a:rPr lang="zh-CN" altLang="en-US" dirty="0">
                <a:solidFill>
                  <a:srgbClr val="FF0000"/>
                </a:solidFill>
              </a:rPr>
              <a:t>表</a:t>
            </a:r>
            <a:r>
              <a:rPr lang="zh-CN" altLang="en-US" dirty="0"/>
              <a:t>将包含与机器学习模型无关的信息，但对于实际流量卸载是必要的，例如与传输协议有关的任何参数。这允许流量卸载</a:t>
            </a:r>
            <a:endParaRPr lang="en-US" altLang="zh-CN" dirty="0"/>
          </a:p>
          <a:p>
            <a:pPr marL="285750" indent="-285750">
              <a:buFont typeface="Arial" panose="020B0604020202020204" pitchFamily="34" charset="0"/>
              <a:buChar char="•"/>
            </a:pPr>
            <a:r>
              <a:rPr lang="zh-CN" altLang="en-US" dirty="0"/>
              <a:t>网络信息表</a:t>
            </a:r>
            <a:r>
              <a:rPr lang="en-US" altLang="zh-CN" dirty="0"/>
              <a:t>NEIR</a:t>
            </a:r>
            <a:r>
              <a:rPr lang="zh-CN" altLang="en-US" dirty="0"/>
              <a:t>（</a:t>
            </a:r>
            <a:r>
              <a:rPr lang="en-US" altLang="zh-CN" dirty="0"/>
              <a:t>RL</a:t>
            </a:r>
            <a:r>
              <a:rPr lang="zh-CN" altLang="en-US" dirty="0"/>
              <a:t>卸载决策）</a:t>
            </a:r>
            <a:r>
              <a:rPr lang="en-US" altLang="zh-CN" dirty="0">
                <a:solidFill>
                  <a:srgbClr val="FF0000"/>
                </a:solidFill>
              </a:rPr>
              <a:t>NEIR</a:t>
            </a:r>
            <a:r>
              <a:rPr lang="zh-CN" altLang="en-US" dirty="0">
                <a:solidFill>
                  <a:srgbClr val="FF0000"/>
                </a:solidFill>
              </a:rPr>
              <a:t>表</a:t>
            </a:r>
            <a:r>
              <a:rPr lang="zh-CN" altLang="en-US" dirty="0"/>
              <a:t>将包含做出正确流量卸载决策的信息，例如功耗水平、当前队列容量、节点邻居和第二跳邻居的能量约束。 </a:t>
            </a:r>
            <a:r>
              <a:rPr lang="en-US" altLang="zh-CN" dirty="0"/>
              <a:t>NEIR</a:t>
            </a:r>
            <a:r>
              <a:rPr lang="zh-CN" altLang="en-US" dirty="0"/>
              <a:t>表将直接输入双深度</a:t>
            </a:r>
            <a:r>
              <a:rPr lang="en-US" altLang="zh-CN" dirty="0"/>
              <a:t>Q</a:t>
            </a:r>
            <a:r>
              <a:rPr lang="zh-CN" altLang="en-US" dirty="0"/>
              <a:t>学习系统，可以说它代表了网络的状态。</a:t>
            </a:r>
            <a:endParaRPr lang="en-US" altLang="zh-CN" dirty="0"/>
          </a:p>
        </p:txBody>
      </p:sp>
      <p:sp>
        <p:nvSpPr>
          <p:cNvPr id="6" name="Rectangle 2">
            <a:extLst>
              <a:ext uri="{FF2B5EF4-FFF2-40B4-BE49-F238E27FC236}">
                <a16:creationId xmlns:a16="http://schemas.microsoft.com/office/drawing/2014/main" id="{14B3C48F-8E7C-40D4-A666-7FF52E9B154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9" name="图片 18">
            <a:extLst>
              <a:ext uri="{FF2B5EF4-FFF2-40B4-BE49-F238E27FC236}">
                <a16:creationId xmlns:a16="http://schemas.microsoft.com/office/drawing/2014/main" id="{EE50AD3E-26E4-4645-9C89-BBBEC8F2069A}"/>
              </a:ext>
            </a:extLst>
          </p:cNvPr>
          <p:cNvPicPr/>
          <p:nvPr/>
        </p:nvPicPr>
        <p:blipFill>
          <a:blip r:embed="rId7">
            <a:extLst>
              <a:ext uri="{28A0092B-C50C-407E-A947-70E740481C1C}">
                <a14:useLocalDpi xmlns:a14="http://schemas.microsoft.com/office/drawing/2010/main" val="0"/>
              </a:ext>
            </a:extLst>
          </a:blip>
          <a:stretch>
            <a:fillRect/>
          </a:stretch>
        </p:blipFill>
        <p:spPr>
          <a:xfrm>
            <a:off x="5060360" y="1441483"/>
            <a:ext cx="6742261" cy="4116099"/>
          </a:xfrm>
          <a:prstGeom prst="rect">
            <a:avLst/>
          </a:prstGeom>
        </p:spPr>
      </p:pic>
    </p:spTree>
    <p:extLst>
      <p:ext uri="{BB962C8B-B14F-4D97-AF65-F5344CB8AC3E}">
        <p14:creationId xmlns:p14="http://schemas.microsoft.com/office/powerpoint/2010/main" val="330738027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10724</TotalTime>
  <Words>1461</Words>
  <Application>Microsoft Office PowerPoint</Application>
  <PresentationFormat>宽屏</PresentationFormat>
  <Paragraphs>243</Paragraphs>
  <Slides>26</Slides>
  <Notes>24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8" baseType="lpstr">
      <vt:lpstr>Microsoft YaHei Light</vt:lpstr>
      <vt:lpstr>Source Han Sans SC Normal</vt:lpstr>
      <vt:lpstr>ZhenyanGB</vt:lpstr>
      <vt:lpstr>等线</vt:lpstr>
      <vt:lpstr>宋体</vt:lpstr>
      <vt:lpstr>Microsoft YaHei</vt:lpstr>
      <vt:lpstr>Microsoft YaHei</vt:lpstr>
      <vt:lpstr>Arial</vt:lpstr>
      <vt:lpstr>Times New Roman</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lastModifiedBy>ws</cp:lastModifiedBy>
  <cp:revision>586</cp:revision>
  <dcterms:created xsi:type="dcterms:W3CDTF">2020-04-17T07:43:44Z</dcterms:created>
  <dcterms:modified xsi:type="dcterms:W3CDTF">2022-07-17T10:28:00Z</dcterms:modified>
</cp:coreProperties>
</file>